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jDPI29bNPnXc9Mz2PgDGTvGk6P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7314B3-0A51-48F5-9F7B-DB9AB419A71E}">
  <a:tblStyle styleId="{947314B3-0A51-48F5-9F7B-DB9AB419A71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1FA"/>
          </a:solidFill>
        </a:fill>
      </a:tcStyle>
    </a:wholeTbl>
    <a:band1H>
      <a:tcTxStyle/>
      <a:tcStyle>
        <a:fill>
          <a:solidFill>
            <a:srgbClr val="CBE2F5"/>
          </a:solidFill>
        </a:fill>
      </a:tcStyle>
    </a:band1H>
    <a:band2H>
      <a:tcTxStyle/>
    </a:band2H>
    <a:band1V>
      <a:tcTxStyle/>
      <a:tcStyle>
        <a:fill>
          <a:solidFill>
            <a:srgbClr val="CBE2F5"/>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4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4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5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5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5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3" name="Shape 93"/>
        <p:cNvGrpSpPr/>
        <p:nvPr/>
      </p:nvGrpSpPr>
      <p:grpSpPr>
        <a:xfrm>
          <a:off x="0" y="0"/>
          <a:ext cx="0" cy="0"/>
          <a:chOff x="0" y="0"/>
          <a:chExt cx="0" cy="0"/>
        </a:xfrm>
      </p:grpSpPr>
      <p:sp>
        <p:nvSpPr>
          <p:cNvPr id="94" name="Google Shape;94;p5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2"/>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5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5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6" name="Google Shape;26;p4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9" name="Shape 29"/>
        <p:cNvGrpSpPr/>
        <p:nvPr/>
      </p:nvGrpSpPr>
      <p:grpSpPr>
        <a:xfrm>
          <a:off x="0" y="0"/>
          <a:ext cx="0" cy="0"/>
          <a:chOff x="0" y="0"/>
          <a:chExt cx="0" cy="0"/>
        </a:xfrm>
      </p:grpSpPr>
      <p:sp>
        <p:nvSpPr>
          <p:cNvPr id="30" name="Google Shape;30;p4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4"/>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4"/>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34" name="Google Shape;34;p4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37" name="Google Shape;37;p4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8" name="Shape 38"/>
        <p:cNvGrpSpPr/>
        <p:nvPr/>
      </p:nvGrpSpPr>
      <p:grpSpPr>
        <a:xfrm>
          <a:off x="0" y="0"/>
          <a:ext cx="0" cy="0"/>
          <a:chOff x="0" y="0"/>
          <a:chExt cx="0" cy="0"/>
        </a:xfrm>
      </p:grpSpPr>
      <p:sp>
        <p:nvSpPr>
          <p:cNvPr id="39" name="Google Shape;39;p4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6"/>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7" name="Google Shape;47;p46"/>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8" name="Google Shape;48;p46"/>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9" name="Google Shape;49;p46"/>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0" name="Google Shape;50;p4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53" name="Shape 53"/>
        <p:cNvGrpSpPr/>
        <p:nvPr/>
      </p:nvGrpSpPr>
      <p:grpSpPr>
        <a:xfrm>
          <a:off x="0" y="0"/>
          <a:ext cx="0" cy="0"/>
          <a:chOff x="0" y="0"/>
          <a:chExt cx="0" cy="0"/>
        </a:xfrm>
      </p:grpSpPr>
      <p:sp>
        <p:nvSpPr>
          <p:cNvPr id="54" name="Google Shape;54;p47"/>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7"/>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7"/>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47"/>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58" name="Google Shape;58;p4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61" name="Google Shape;61;p47"/>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2" name="Shape 62"/>
        <p:cNvGrpSpPr/>
        <p:nvPr/>
      </p:nvGrpSpPr>
      <p:grpSpPr>
        <a:xfrm>
          <a:off x="0" y="0"/>
          <a:ext cx="0" cy="0"/>
          <a:chOff x="0" y="0"/>
          <a:chExt cx="0" cy="0"/>
        </a:xfrm>
      </p:grpSpPr>
      <p:sp>
        <p:nvSpPr>
          <p:cNvPr id="63" name="Google Shape;63;p4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48"/>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5" name="Google Shape;65;p48"/>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6" name="Google Shape;66;p4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9" name="Shape 69"/>
        <p:cNvGrpSpPr/>
        <p:nvPr/>
      </p:nvGrpSpPr>
      <p:grpSpPr>
        <a:xfrm>
          <a:off x="0" y="0"/>
          <a:ext cx="0" cy="0"/>
          <a:chOff x="0" y="0"/>
          <a:chExt cx="0" cy="0"/>
        </a:xfrm>
      </p:grpSpPr>
      <p:sp>
        <p:nvSpPr>
          <p:cNvPr id="70" name="Google Shape;70;p4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4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4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4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8" name="Shape 78"/>
        <p:cNvGrpSpPr/>
        <p:nvPr/>
      </p:nvGrpSpPr>
      <p:grpSpPr>
        <a:xfrm>
          <a:off x="0" y="0"/>
          <a:ext cx="0" cy="0"/>
          <a:chOff x="0" y="0"/>
          <a:chExt cx="0" cy="0"/>
        </a:xfrm>
      </p:grpSpPr>
      <p:sp>
        <p:nvSpPr>
          <p:cNvPr id="79" name="Google Shape;79;p5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50"/>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83" name="Google Shape;83;p5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5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41"/>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4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4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4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4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cxnSp>
        <p:nvCxnSpPr>
          <p:cNvPr id="17" name="Google Shape;17;p4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8.gif"/><Relationship Id="rId5"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nextjournal.com/a/PzuPgiKRz8DeHsunpsESi?token=TtNyS3bNNvd9mN7pv7MKhX" TargetMode="External"/><Relationship Id="rId4" Type="http://schemas.openxmlformats.org/officeDocument/2006/relationships/hyperlink" Target="https://nextjournal.com/a/PzuPgiKRz8DeHsunpsESi?token=TtNyS3bNNvd9mN7pv7MKhX"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
          <p:cNvSpPr txBox="1"/>
          <p:nvPr>
            <p:ph type="title"/>
          </p:nvPr>
        </p:nvSpPr>
        <p:spPr>
          <a:xfrm>
            <a:off x="1066800" y="2545360"/>
            <a:ext cx="10058400" cy="1450757"/>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7200"/>
              <a:buFont typeface="Times New Roman"/>
              <a:buNone/>
            </a:pPr>
            <a:r>
              <a:rPr lang="en-IN" sz="7200">
                <a:latin typeface="Times New Roman"/>
                <a:ea typeface="Times New Roman"/>
                <a:cs typeface="Times New Roman"/>
                <a:sym typeface="Times New Roman"/>
              </a:rPr>
              <a:t>AI-Driven Hand Gesture 	Recognition</a:t>
            </a:r>
            <a:endParaRPr sz="7200">
              <a:latin typeface="Times New Roman"/>
              <a:ea typeface="Times New Roman"/>
              <a:cs typeface="Times New Roman"/>
              <a:sym typeface="Times New Roman"/>
            </a:endParaRPr>
          </a:p>
        </p:txBody>
      </p:sp>
      <p:sp>
        <p:nvSpPr>
          <p:cNvPr id="106" name="Google Shape;106;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107" name="Google Shape;107;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08" name="Google Shape;108;p1"/>
          <p:cNvSpPr txBox="1"/>
          <p:nvPr/>
        </p:nvSpPr>
        <p:spPr>
          <a:xfrm>
            <a:off x="8887325" y="5009028"/>
            <a:ext cx="3224464" cy="1450757"/>
          </a:xfrm>
          <a:prstGeom prst="rect">
            <a:avLst/>
          </a:prstGeom>
          <a:no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3F3F3F"/>
              </a:buClr>
              <a:buSzPts val="2000"/>
              <a:buFont typeface="Times New Roman"/>
              <a:buNone/>
            </a:pPr>
            <a:r>
              <a:rPr b="0" i="0" lang="en-IN" sz="2000" u="none" cap="none" strike="noStrike">
                <a:solidFill>
                  <a:srgbClr val="3F3F3F"/>
                </a:solidFill>
                <a:latin typeface="Times New Roman"/>
                <a:ea typeface="Times New Roman"/>
                <a:cs typeface="Times New Roman"/>
                <a:sym typeface="Times New Roman"/>
              </a:rPr>
              <a:t>Team Guide:</a:t>
            </a:r>
            <a:endParaRPr/>
          </a:p>
          <a:p>
            <a:pPr indent="0" lvl="0" marL="0" marR="0" rtl="0" algn="ctr">
              <a:lnSpc>
                <a:spcPct val="85000"/>
              </a:lnSpc>
              <a:spcBef>
                <a:spcPts val="0"/>
              </a:spcBef>
              <a:spcAft>
                <a:spcPts val="0"/>
              </a:spcAft>
              <a:buClr>
                <a:srgbClr val="3F3F3F"/>
              </a:buClr>
              <a:buSzPts val="2000"/>
              <a:buFont typeface="Calibri"/>
              <a:buNone/>
            </a:pPr>
            <a:r>
              <a:t/>
            </a:r>
            <a:endParaRPr b="0" i="0" sz="2000" u="none" cap="none" strike="noStrike">
              <a:solidFill>
                <a:srgbClr val="3F3F3F"/>
              </a:solidFill>
              <a:latin typeface="Times New Roman"/>
              <a:ea typeface="Times New Roman"/>
              <a:cs typeface="Times New Roman"/>
              <a:sym typeface="Times New Roman"/>
            </a:endParaRPr>
          </a:p>
          <a:p>
            <a:pPr indent="0" lvl="0" marL="0" marR="0" rtl="0" algn="ctr">
              <a:lnSpc>
                <a:spcPct val="85000"/>
              </a:lnSpc>
              <a:spcBef>
                <a:spcPts val="0"/>
              </a:spcBef>
              <a:spcAft>
                <a:spcPts val="0"/>
              </a:spcAft>
              <a:buClr>
                <a:srgbClr val="3F3F3F"/>
              </a:buClr>
              <a:buSzPts val="2000"/>
              <a:buFont typeface="Times New Roman"/>
              <a:buNone/>
            </a:pPr>
            <a:r>
              <a:rPr b="0" i="0" lang="en-IN" sz="2000" u="none" cap="none" strike="noStrike">
                <a:solidFill>
                  <a:srgbClr val="3F3F3F"/>
                </a:solidFill>
                <a:latin typeface="Times New Roman"/>
                <a:ea typeface="Times New Roman"/>
                <a:cs typeface="Times New Roman"/>
                <a:sym typeface="Times New Roman"/>
              </a:rPr>
              <a:t>Mr. R. Raja Subramanian</a:t>
            </a:r>
            <a:endParaRPr/>
          </a:p>
          <a:p>
            <a:pPr indent="0" lvl="0" marL="0" marR="0" rtl="0" algn="ctr">
              <a:lnSpc>
                <a:spcPct val="85000"/>
              </a:lnSpc>
              <a:spcBef>
                <a:spcPts val="0"/>
              </a:spcBef>
              <a:spcAft>
                <a:spcPts val="0"/>
              </a:spcAft>
              <a:buClr>
                <a:srgbClr val="3F3F3F"/>
              </a:buClr>
              <a:buSzPts val="7200"/>
              <a:buFont typeface="Calibri"/>
              <a:buNone/>
            </a:pPr>
            <a:r>
              <a:t/>
            </a:r>
            <a:endParaRPr b="0" i="0" sz="7200" u="none" cap="none" strike="noStrike">
              <a:solidFill>
                <a:srgbClr val="3F3F3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txBox="1"/>
          <p:nvPr>
            <p:ph type="title"/>
          </p:nvPr>
        </p:nvSpPr>
        <p:spPr>
          <a:xfrm>
            <a:off x="606583" y="516048"/>
            <a:ext cx="10058400" cy="85917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177" name="Google Shape;177;p10"/>
          <p:cNvGraphicFramePr/>
          <p:nvPr/>
        </p:nvGraphicFramePr>
        <p:xfrm>
          <a:off x="596020" y="1480150"/>
          <a:ext cx="3000000" cy="3000000"/>
        </p:xfrm>
        <a:graphic>
          <a:graphicData uri="http://schemas.openxmlformats.org/drawingml/2006/table">
            <a:tbl>
              <a:tblPr bandRow="1" firstRow="1">
                <a:noFill/>
                <a:tableStyleId>{947314B3-0A51-48F5-9F7B-DB9AB419A71E}</a:tableStyleId>
              </a:tblPr>
              <a:tblGrid>
                <a:gridCol w="2655675"/>
                <a:gridCol w="2158325"/>
                <a:gridCol w="2177100"/>
                <a:gridCol w="4008850"/>
              </a:tblGrid>
              <a:tr h="326625">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4246175">
                <a:tc>
                  <a:txBody>
                    <a:bodyPr/>
                    <a:lstStyle/>
                    <a:p>
                      <a:pPr indent="0" lvl="0" marL="0" marR="0" rtl="0" algn="l">
                        <a:spcBef>
                          <a:spcPts val="0"/>
                        </a:spcBef>
                        <a:spcAft>
                          <a:spcPts val="0"/>
                        </a:spcAft>
                        <a:buNone/>
                      </a:pPr>
                      <a:r>
                        <a:rPr b="0" i="0" lang="en-IN" sz="1800">
                          <a:solidFill>
                            <a:schemeClr val="dk1"/>
                          </a:solidFill>
                          <a:latin typeface="Times New Roman"/>
                          <a:ea typeface="Times New Roman"/>
                          <a:cs typeface="Times New Roman"/>
                          <a:sym typeface="Times New Roman"/>
                        </a:rPr>
                        <a:t>Automatic Radar-based Gesture Detection and Classification via a Region-based Deep Convolutional Neural Network</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b="0" i="0" lang="en-IN" sz="1800">
                          <a:solidFill>
                            <a:schemeClr val="dk1"/>
                          </a:solidFill>
                          <a:latin typeface="Times New Roman"/>
                          <a:ea typeface="Times New Roman"/>
                          <a:cs typeface="Times New Roman"/>
                          <a:sym typeface="Times New Roman"/>
                        </a:rPr>
                        <a:t>Conference Paper-IEEE International Conference on Acoustics, Speech and Signal Processing (ICASSP), May 2019</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Faster-RCNN, FMCW radar</a:t>
                      </a:r>
                      <a:endParaRPr/>
                    </a:p>
                  </a:txBody>
                  <a:tcPr marT="45725" marB="45725" marR="91450" marL="91450"/>
                </a:tc>
                <a:tc>
                  <a:txBody>
                    <a:bodyPr/>
                    <a:lstStyle/>
                    <a:p>
                      <a:pPr indent="0" lvl="0" marL="0" marR="0" rtl="0" algn="just">
                        <a:spcBef>
                          <a:spcPts val="0"/>
                        </a:spcBef>
                        <a:spcAft>
                          <a:spcPts val="0"/>
                        </a:spcAft>
                        <a:buNone/>
                      </a:pPr>
                      <a:r>
                        <a:rPr lang="en-IN" sz="1800">
                          <a:latin typeface="Times New Roman"/>
                          <a:ea typeface="Times New Roman"/>
                          <a:cs typeface="Times New Roman"/>
                          <a:sym typeface="Times New Roman"/>
                        </a:rPr>
                        <a:t>A region-based deep convolutional neural network (R-DCNN) is proposed to detect and classify gestures measured by a frequency-modulated continuous-wave radar system. Along with the µD signatures, we incorporate phase-difference information of received signals from an L-shaped antenna array. the input of the proposed network contains three channels, i.e., one spectrogram and two phase-difference channels. The results achieved 95% (96%) average PPV (TPR) for nine gestures.</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178" name="Google Shape;178;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179" name="Google Shape;179;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type="title"/>
          </p:nvPr>
        </p:nvSpPr>
        <p:spPr>
          <a:xfrm>
            <a:off x="724277" y="708978"/>
            <a:ext cx="10058400" cy="85917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185" name="Google Shape;185;p11"/>
          <p:cNvGraphicFramePr/>
          <p:nvPr/>
        </p:nvGraphicFramePr>
        <p:xfrm>
          <a:off x="724277" y="1665837"/>
          <a:ext cx="3000000" cy="3000000"/>
        </p:xfrm>
        <a:graphic>
          <a:graphicData uri="http://schemas.openxmlformats.org/drawingml/2006/table">
            <a:tbl>
              <a:tblPr bandRow="1" firstRow="1">
                <a:noFill/>
                <a:tableStyleId>{947314B3-0A51-48F5-9F7B-DB9AB419A71E}</a:tableStyleId>
              </a:tblPr>
              <a:tblGrid>
                <a:gridCol w="2634550"/>
                <a:gridCol w="1937450"/>
                <a:gridCol w="2879000"/>
                <a:gridCol w="3422200"/>
              </a:tblGrid>
              <a:tr h="386400">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4096800">
                <a:tc>
                  <a:txBody>
                    <a:bodyPr/>
                    <a:lstStyle/>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Gesture recognition of radar micro doppler signatures using separable convolutional neural networks</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Materials Today: Proceedings, 2021</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Dataset: DopNet dataset Radar based hand gesture dataset is used for classifying gestures. Micro doppler signatures is used as the input to the model.</a:t>
                      </a:r>
                      <a:endParaRPr/>
                    </a:p>
                    <a:p>
                      <a:pPr indent="0" lvl="0" marL="0" marR="0" rtl="0" algn="l">
                        <a:spcBef>
                          <a:spcPts val="0"/>
                        </a:spcBef>
                        <a:spcAft>
                          <a:spcPts val="0"/>
                        </a:spcAft>
                        <a:buClr>
                          <a:schemeClr val="dk1"/>
                        </a:buClr>
                        <a:buSzPts val="1800"/>
                        <a:buFont typeface="Calibri"/>
                        <a:buNone/>
                      </a:pPr>
                      <a:r>
                        <a:t/>
                      </a:r>
                      <a:endParaRPr b="0" i="0" sz="1800" u="none" strike="noStrike">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Approach: Separable Convolutional Neural Networks</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To convolute without overfitting, the paper uses a separable convolutional neural networks model which does depth-wise convolution followed by pointwise convolution. Received 94.56% accuracy on Dop Net data.  Also, the computational time is minimized by using separable convolutions.</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186" name="Google Shape;186;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187" name="Google Shape;187;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2"/>
          <p:cNvSpPr txBox="1"/>
          <p:nvPr>
            <p:ph type="title"/>
          </p:nvPr>
        </p:nvSpPr>
        <p:spPr>
          <a:xfrm>
            <a:off x="724277" y="765922"/>
            <a:ext cx="10058400" cy="88271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193" name="Google Shape;193;p12"/>
          <p:cNvGraphicFramePr/>
          <p:nvPr/>
        </p:nvGraphicFramePr>
        <p:xfrm>
          <a:off x="724277" y="1737360"/>
          <a:ext cx="3000000" cy="3000000"/>
        </p:xfrm>
        <a:graphic>
          <a:graphicData uri="http://schemas.openxmlformats.org/drawingml/2006/table">
            <a:tbl>
              <a:tblPr bandRow="1" firstRow="1">
                <a:noFill/>
                <a:tableStyleId>{947314B3-0A51-48F5-9F7B-DB9AB419A71E}</a:tableStyleId>
              </a:tblPr>
              <a:tblGrid>
                <a:gridCol w="2795375"/>
                <a:gridCol w="1930550"/>
                <a:gridCol w="2824675"/>
                <a:gridCol w="3295475"/>
              </a:tblGrid>
              <a:tr h="430175">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3924550">
                <a:tc>
                  <a:txBody>
                    <a:bodyPr/>
                    <a:lstStyle/>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MDHandNet: a lightweight deep neural network for hand gesture/sign language recognition based on micro-doppler images </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World Wide Web, 2022</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Dataset: Micro Doppler Image dataset containing 15 type of sign language actions captured by measured radar echo.</a:t>
                      </a:r>
                      <a:endParaRPr/>
                    </a:p>
                    <a:p>
                      <a:pPr indent="0" lvl="0" marL="0" marR="0" rtl="0" algn="l">
                        <a:spcBef>
                          <a:spcPts val="0"/>
                        </a:spcBef>
                        <a:spcAft>
                          <a:spcPts val="0"/>
                        </a:spcAft>
                        <a:buClr>
                          <a:schemeClr val="dk1"/>
                        </a:buClr>
                        <a:buSzPts val="1800"/>
                        <a:buFont typeface="Calibri"/>
                        <a:buNone/>
                      </a:pPr>
                      <a:r>
                        <a:t/>
                      </a:r>
                      <a:endParaRPr b="0" i="0" sz="1800" u="none" strike="noStrike">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Approach: MDHandNet </a:t>
                      </a:r>
                      <a:endParaRPr/>
                    </a:p>
                  </a:txBody>
                  <a:tcPr marT="45725" marB="45725" marR="91450" marL="91450"/>
                </a:tc>
                <a:tc>
                  <a:txBody>
                    <a:bodyPr/>
                    <a:lstStyle/>
                    <a:p>
                      <a:pPr indent="0" lvl="0" marL="0" marR="0" rtl="0" algn="just">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MDHandNet model is proposed for Hand Gesture Recognition or sign language. Received accuracy of 97.1%. Compared to other methods, the proposed model has good performance, less parameters and lower computational complexity.</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194" name="Google Shape;194;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195" name="Google Shape;195;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txBox="1"/>
          <p:nvPr>
            <p:ph type="title"/>
          </p:nvPr>
        </p:nvSpPr>
        <p:spPr>
          <a:xfrm>
            <a:off x="659394" y="919832"/>
            <a:ext cx="10058400" cy="81752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201" name="Google Shape;201;p13"/>
          <p:cNvGraphicFramePr/>
          <p:nvPr/>
        </p:nvGraphicFramePr>
        <p:xfrm>
          <a:off x="659394" y="1737360"/>
          <a:ext cx="3000000" cy="3000000"/>
        </p:xfrm>
        <a:graphic>
          <a:graphicData uri="http://schemas.openxmlformats.org/drawingml/2006/table">
            <a:tbl>
              <a:tblPr bandRow="1" firstRow="1">
                <a:noFill/>
                <a:tableStyleId>{947314B3-0A51-48F5-9F7B-DB9AB419A71E}</a:tableStyleId>
              </a:tblPr>
              <a:tblGrid>
                <a:gridCol w="2718300"/>
                <a:gridCol w="2199250"/>
                <a:gridCol w="2833725"/>
                <a:gridCol w="3121925"/>
              </a:tblGrid>
              <a:tr h="534000">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3666800">
                <a:tc>
                  <a:txBody>
                    <a:bodyPr/>
                    <a:lstStyle/>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Radar-Based Hand Gesture Recognition Using Spiking Neural Networks</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Electronics 2021, 10, 1405.</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Dataset: Radar system, </a:t>
                      </a:r>
                      <a:r>
                        <a:rPr b="0" i="0" lang="en-IN" sz="1800" u="none" strike="noStrike">
                          <a:latin typeface="Times New Roman"/>
                          <a:ea typeface="Times New Roman"/>
                          <a:cs typeface="Times New Roman"/>
                          <a:sym typeface="Times New Roman"/>
                        </a:rPr>
                        <a:t>Soli dataset, Dop Net dataset</a:t>
                      </a:r>
                      <a:endParaRPr/>
                    </a:p>
                    <a:p>
                      <a:pPr indent="0" lvl="0" marL="0" marR="0" rtl="0" algn="l">
                        <a:spcBef>
                          <a:spcPts val="0"/>
                        </a:spcBef>
                        <a:spcAft>
                          <a:spcPts val="0"/>
                        </a:spcAft>
                        <a:buClr>
                          <a:schemeClr val="dk1"/>
                        </a:buClr>
                        <a:buSzPts val="1800"/>
                        <a:buFont typeface="Calibri"/>
                        <a:buNone/>
                      </a:pPr>
                      <a:r>
                        <a:t/>
                      </a:r>
                      <a:endParaRPr b="0" i="0" sz="1800" u="none" strike="noStrike">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Approach: Spiking Neural Networks</a:t>
                      </a:r>
                      <a:endParaRPr/>
                    </a:p>
                  </a:txBody>
                  <a:tcPr marT="45725" marB="45725" marR="91450" marL="91450"/>
                </a:tc>
                <a:tc>
                  <a:txBody>
                    <a:bodyPr/>
                    <a:lstStyle/>
                    <a:p>
                      <a:pPr indent="0" lvl="0" marL="0" marR="0" rtl="0" algn="just">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Signal to Spike conversion scheme is used to encode radar Doppler maps into spike trains which are fed to Spiking Neural Networks. The readout spike signal from SNN is input to  different classifiers. </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202" name="Google Shape;202;p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03" name="Google Shape;203;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4"/>
          <p:cNvSpPr txBox="1"/>
          <p:nvPr>
            <p:ph type="title"/>
          </p:nvPr>
        </p:nvSpPr>
        <p:spPr>
          <a:xfrm>
            <a:off x="659394" y="919832"/>
            <a:ext cx="10058400" cy="81752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209" name="Google Shape;209;p14"/>
          <p:cNvGraphicFramePr/>
          <p:nvPr/>
        </p:nvGraphicFramePr>
        <p:xfrm>
          <a:off x="659394" y="1737360"/>
          <a:ext cx="3000000" cy="3000000"/>
        </p:xfrm>
        <a:graphic>
          <a:graphicData uri="http://schemas.openxmlformats.org/drawingml/2006/table">
            <a:tbl>
              <a:tblPr bandRow="1" firstRow="1">
                <a:noFill/>
                <a:tableStyleId>{947314B3-0A51-48F5-9F7B-DB9AB419A71E}</a:tableStyleId>
              </a:tblPr>
              <a:tblGrid>
                <a:gridCol w="2718300"/>
                <a:gridCol w="2199250"/>
                <a:gridCol w="2833725"/>
                <a:gridCol w="3121925"/>
              </a:tblGrid>
              <a:tr h="534000">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3666800">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Radar Gesture Recognition System in Presence of Interference using Self-Attention Neural Network</a:t>
                      </a:r>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18th IEEE International Conference On Machine Learning And Applications (ICMLA), 2019</a:t>
                      </a:r>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Dataset: Range-Doppler images and Range-angle images in 8 different hand gestures at different time steps.</a:t>
                      </a:r>
                      <a:endParaRPr/>
                    </a:p>
                    <a:p>
                      <a:pPr indent="0" lvl="0" marL="0" marR="0" rtl="0" algn="l">
                        <a:spcBef>
                          <a:spcPts val="0"/>
                        </a:spcBef>
                        <a:spcAft>
                          <a:spcPts val="0"/>
                        </a:spcAft>
                        <a:buClr>
                          <a:schemeClr val="dk1"/>
                        </a:buClr>
                        <a:buSzPts val="1800"/>
                        <a:buFont typeface="Calibri"/>
                        <a:buNone/>
                      </a:pPr>
                      <a:r>
                        <a:t/>
                      </a:r>
                      <a:endParaRPr b="0" i="0" sz="1800" u="none" strike="noStrike">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Approach: The spatio-Doppler mechanism</a:t>
                      </a:r>
                      <a:endParaRPr/>
                    </a:p>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in 2D deep convolutional neural network with long short term</a:t>
                      </a:r>
                      <a:endParaRPr/>
                    </a:p>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memory (2D CNN-LSTM)</a:t>
                      </a:r>
                      <a:endParaRPr b="0" i="0" sz="1800" u="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just">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A novel unguided spatio-Doppler attention mechanism to enable hand-gesture recognition in presence of multiple humans using a low power, compact 60-GHz FMCW radar operated in 500MHz ISM frequency band.</a:t>
                      </a:r>
                      <a:endParaRPr/>
                    </a:p>
                  </a:txBody>
                  <a:tcPr marT="45725" marB="45725" marR="91450" marL="91450"/>
                </a:tc>
              </a:tr>
            </a:tbl>
          </a:graphicData>
        </a:graphic>
      </p:graphicFrame>
      <p:sp>
        <p:nvSpPr>
          <p:cNvPr id="210" name="Google Shape;210;p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11" name="Google Shape;211;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5"/>
          <p:cNvSpPr txBox="1"/>
          <p:nvPr>
            <p:ph type="title"/>
          </p:nvPr>
        </p:nvSpPr>
        <p:spPr>
          <a:xfrm>
            <a:off x="659394" y="919832"/>
            <a:ext cx="10058400" cy="81752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217" name="Google Shape;217;p15"/>
          <p:cNvGraphicFramePr/>
          <p:nvPr/>
        </p:nvGraphicFramePr>
        <p:xfrm>
          <a:off x="659394" y="1737360"/>
          <a:ext cx="3000000" cy="3000000"/>
        </p:xfrm>
        <a:graphic>
          <a:graphicData uri="http://schemas.openxmlformats.org/drawingml/2006/table">
            <a:tbl>
              <a:tblPr bandRow="1" firstRow="1">
                <a:noFill/>
                <a:tableStyleId>{947314B3-0A51-48F5-9F7B-DB9AB419A71E}</a:tableStyleId>
              </a:tblPr>
              <a:tblGrid>
                <a:gridCol w="2718300"/>
                <a:gridCol w="2199250"/>
                <a:gridCol w="2833725"/>
                <a:gridCol w="3121925"/>
              </a:tblGrid>
              <a:tr h="534000">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3666800">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Short-Range Radar Based Real-Time Hand Gesture Recognition Using LSTM Encoder</a:t>
                      </a:r>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IEEE Access, vol. 7, pp. 33610-33618, 2019</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Dataset: Signal processing that generates range-Doppler map (RDM) sequences</a:t>
                      </a:r>
                      <a:endParaRPr sz="1800">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b="0" i="0" sz="1800" u="none" strike="noStrike">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Approach: A long short-term memory (LSTM) encoder to learn the temporal characteristics of the RDM sequences</a:t>
                      </a:r>
                      <a:endParaRPr b="0" i="0" sz="1800" u="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just">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This paper proposes a real-time gesture recognition system</a:t>
                      </a:r>
                      <a:endParaRPr/>
                    </a:p>
                    <a:p>
                      <a:pPr indent="0" lvl="0" marL="0" marR="0" rtl="0" algn="just">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based on a short-range radar. Range-Doppler maps of hand gestures are recognized using 2D Fast Fourier Transform. The proposed LSTM encoder receives the motion profile sequences and performs</a:t>
                      </a:r>
                      <a:endParaRPr/>
                    </a:p>
                    <a:p>
                      <a:pPr indent="0" lvl="0" marL="0" marR="0" rtl="0" algn="just">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gesture recognition.</a:t>
                      </a:r>
                      <a:endParaRPr/>
                    </a:p>
                  </a:txBody>
                  <a:tcPr marT="45725" marB="45725" marR="91450" marL="91450"/>
                </a:tc>
              </a:tr>
            </a:tbl>
          </a:graphicData>
        </a:graphic>
      </p:graphicFrame>
      <p:sp>
        <p:nvSpPr>
          <p:cNvPr id="218" name="Google Shape;218;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19" name="Google Shape;219;p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6"/>
          <p:cNvSpPr txBox="1"/>
          <p:nvPr>
            <p:ph type="title"/>
          </p:nvPr>
        </p:nvSpPr>
        <p:spPr>
          <a:xfrm>
            <a:off x="659394" y="919832"/>
            <a:ext cx="10058400" cy="81752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225" name="Google Shape;225;p16"/>
          <p:cNvGraphicFramePr/>
          <p:nvPr/>
        </p:nvGraphicFramePr>
        <p:xfrm>
          <a:off x="659394" y="1737360"/>
          <a:ext cx="3000000" cy="3000000"/>
        </p:xfrm>
        <a:graphic>
          <a:graphicData uri="http://schemas.openxmlformats.org/drawingml/2006/table">
            <a:tbl>
              <a:tblPr bandRow="1" firstRow="1">
                <a:noFill/>
                <a:tableStyleId>{947314B3-0A51-48F5-9F7B-DB9AB419A71E}</a:tableStyleId>
              </a:tblPr>
              <a:tblGrid>
                <a:gridCol w="2718300"/>
                <a:gridCol w="2199250"/>
                <a:gridCol w="2833725"/>
                <a:gridCol w="3121925"/>
              </a:tblGrid>
              <a:tr h="534000">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3666800">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Hand Gestures Recognition Using Radar Sensors for Human-Computer-Interaction: A Review</a:t>
                      </a:r>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Remote Sens. 2021</a:t>
                      </a:r>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Dataset: HGR images using Radar sensors</a:t>
                      </a:r>
                      <a:endParaRPr/>
                    </a:p>
                    <a:p>
                      <a:pPr indent="0" lvl="0" marL="0" marR="0" rtl="0" algn="l">
                        <a:spcBef>
                          <a:spcPts val="0"/>
                        </a:spcBef>
                        <a:spcAft>
                          <a:spcPts val="0"/>
                        </a:spcAft>
                        <a:buClr>
                          <a:schemeClr val="dk1"/>
                        </a:buClr>
                        <a:buSzPts val="1800"/>
                        <a:buFont typeface="Calibri"/>
                        <a:buNone/>
                      </a:pPr>
                      <a:r>
                        <a:t/>
                      </a:r>
                      <a:endParaRPr b="0" i="0" sz="1800" u="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Reviews the available techniques for multi-domain hand gestures data representation for different signal processing and deep-learning-based HGR Algorithms</a:t>
                      </a:r>
                      <a:endParaRPr/>
                    </a:p>
                  </a:txBody>
                  <a:tcPr marT="45725" marB="45725" marR="91450" marL="91450"/>
                </a:tc>
              </a:tr>
            </a:tbl>
          </a:graphicData>
        </a:graphic>
      </p:graphicFrame>
      <p:sp>
        <p:nvSpPr>
          <p:cNvPr id="226" name="Google Shape;226;p1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27" name="Google Shape;227;p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1154083" y="263527"/>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Gesture Recognition based on Image/Video Processing</a:t>
            </a:r>
            <a:endParaRPr/>
          </a:p>
        </p:txBody>
      </p:sp>
      <p:sp>
        <p:nvSpPr>
          <p:cNvPr id="233" name="Google Shape;233;p17"/>
          <p:cNvSpPr txBox="1"/>
          <p:nvPr>
            <p:ph idx="1" type="body"/>
          </p:nvPr>
        </p:nvSpPr>
        <p:spPr>
          <a:xfrm>
            <a:off x="1097280" y="1845734"/>
            <a:ext cx="10098505" cy="4023360"/>
          </a:xfrm>
          <a:prstGeom prst="rect">
            <a:avLst/>
          </a:prstGeom>
          <a:noFill/>
          <a:ln>
            <a:noFill/>
          </a:ln>
        </p:spPr>
        <p:txBody>
          <a:bodyPr anchorCtr="0" anchor="t" bIns="45700" lIns="0" spcFirstLastPara="1" rIns="0" wrap="square" tIns="45700">
            <a:normAutofit/>
          </a:bodyPr>
          <a:lstStyle/>
          <a:p>
            <a:pPr indent="-127000" lvl="0" marL="91440" rtl="0" algn="just">
              <a:lnSpc>
                <a:spcPct val="100000"/>
              </a:lnSpc>
              <a:spcBef>
                <a:spcPts val="0"/>
              </a:spcBef>
              <a:spcAft>
                <a:spcPts val="0"/>
              </a:spcAft>
              <a:buSzPts val="2000"/>
              <a:buFont typeface="Arial"/>
              <a:buChar char="•"/>
            </a:pPr>
            <a:r>
              <a:rPr lang="en-IN">
                <a:solidFill>
                  <a:srgbClr val="0C0C0C"/>
                </a:solidFill>
              </a:rPr>
              <a:t> </a:t>
            </a:r>
            <a:r>
              <a:rPr lang="en-IN">
                <a:solidFill>
                  <a:srgbClr val="0C0C0C"/>
                </a:solidFill>
                <a:latin typeface="Times New Roman"/>
                <a:ea typeface="Times New Roman"/>
                <a:cs typeface="Times New Roman"/>
                <a:sym typeface="Times New Roman"/>
              </a:rPr>
              <a:t>Dynamic Hand Gesture Recognition Using 3D-CNN and LSTM Networks</a:t>
            </a:r>
            <a:endParaRPr>
              <a:solidFill>
                <a:srgbClr val="0C0C0C"/>
              </a:solidFill>
            </a:endParaRPr>
          </a:p>
          <a:p>
            <a:pPr indent="-127000" lvl="0" marL="91440" rtl="0" algn="just">
              <a:lnSpc>
                <a:spcPct val="10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Human hand gesture recognition with convolutional neural networks for K12 double-teachers instruction mode classroom </a:t>
            </a:r>
            <a:endParaRPr>
              <a:latin typeface="Times New Roman"/>
              <a:ea typeface="Times New Roman"/>
              <a:cs typeface="Times New Roman"/>
              <a:sym typeface="Times New Roman"/>
            </a:endParaRPr>
          </a:p>
          <a:p>
            <a:pPr indent="-127000" lvl="0" marL="91440" rtl="0" algn="just">
              <a:lnSpc>
                <a:spcPct val="10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Hand gesture recognition via enhanced densely connected convolutional neural network</a:t>
            </a:r>
            <a:endParaRPr/>
          </a:p>
          <a:p>
            <a:pPr indent="-127000" lvl="0" marL="91440" rtl="0" algn="just">
              <a:lnSpc>
                <a:spcPct val="100000"/>
              </a:lnSpc>
              <a:spcBef>
                <a:spcPts val="1400"/>
              </a:spcBef>
              <a:spcAft>
                <a:spcPts val="0"/>
              </a:spcAft>
              <a:buSzPts val="2000"/>
              <a:buFont typeface="Arial"/>
              <a:buChar char="•"/>
            </a:pPr>
            <a:r>
              <a:rPr b="0" i="0" lang="en-IN">
                <a:solidFill>
                  <a:schemeClr val="dk1"/>
                </a:solidFill>
                <a:latin typeface="Times New Roman"/>
                <a:ea typeface="Times New Roman"/>
                <a:cs typeface="Times New Roman"/>
                <a:sym typeface="Times New Roman"/>
              </a:rPr>
              <a:t> Understanding the hand gesture command to visual attention model for mobile </a:t>
            </a:r>
            <a:r>
              <a:rPr lang="en-IN">
                <a:solidFill>
                  <a:schemeClr val="dk1"/>
                </a:solidFill>
                <a:latin typeface="Times New Roman"/>
                <a:ea typeface="Times New Roman"/>
                <a:cs typeface="Times New Roman"/>
                <a:sym typeface="Times New Roman"/>
              </a:rPr>
              <a:t>robot navigation</a:t>
            </a:r>
            <a:r>
              <a:rPr b="0" i="0" lang="en-IN">
                <a:solidFill>
                  <a:schemeClr val="dk1"/>
                </a:solidFill>
                <a:latin typeface="Times New Roman"/>
                <a:ea typeface="Times New Roman"/>
                <a:cs typeface="Times New Roman"/>
                <a:sym typeface="Times New Roman"/>
              </a:rPr>
              <a:t>: service robots in domestic environment</a:t>
            </a:r>
            <a:endParaRPr/>
          </a:p>
          <a:p>
            <a:pPr indent="-127000" lvl="0" marL="91440" rtl="0" algn="just">
              <a:lnSpc>
                <a:spcPct val="10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a:t>
            </a:r>
            <a:r>
              <a:rPr b="0" i="0" lang="en-IN">
                <a:solidFill>
                  <a:schemeClr val="dk1"/>
                </a:solidFill>
                <a:latin typeface="Times New Roman"/>
                <a:ea typeface="Times New Roman"/>
                <a:cs typeface="Times New Roman"/>
                <a:sym typeface="Times New Roman"/>
              </a:rPr>
              <a:t>In-situ recognition of hand gesture via Enhanced Xception based single-stage deep convolutional neural network</a:t>
            </a:r>
            <a:endParaRPr/>
          </a:p>
          <a:p>
            <a:pPr indent="-127000" lvl="0" marL="91440" rtl="0" algn="just">
              <a:lnSpc>
                <a:spcPct val="10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Leap Motion Hand Gesture Recognition Based on Deep Neural Network</a:t>
            </a:r>
            <a:endParaRPr b="0" i="0">
              <a:solidFill>
                <a:schemeClr val="dk1"/>
              </a:solidFill>
              <a:latin typeface="Times New Roman"/>
              <a:ea typeface="Times New Roman"/>
              <a:cs typeface="Times New Roman"/>
              <a:sym typeface="Times New Roman"/>
            </a:endParaRPr>
          </a:p>
          <a:p>
            <a:pPr indent="0" lvl="0" marL="91440" rtl="0" algn="l">
              <a:lnSpc>
                <a:spcPct val="100000"/>
              </a:lnSpc>
              <a:spcBef>
                <a:spcPts val="1400"/>
              </a:spcBef>
              <a:spcAft>
                <a:spcPts val="0"/>
              </a:spcAft>
              <a:buSzPts val="2000"/>
              <a:buNone/>
            </a:pPr>
            <a:r>
              <a:t/>
            </a:r>
            <a:endParaRPr>
              <a:solidFill>
                <a:srgbClr val="404040"/>
              </a:solidFill>
            </a:endParaRPr>
          </a:p>
          <a:p>
            <a:pPr indent="0" lvl="0" marL="91440" rtl="0" algn="l">
              <a:lnSpc>
                <a:spcPct val="100000"/>
              </a:lnSpc>
              <a:spcBef>
                <a:spcPts val="1400"/>
              </a:spcBef>
              <a:spcAft>
                <a:spcPts val="0"/>
              </a:spcAft>
              <a:buSzPts val="2000"/>
              <a:buNone/>
            </a:pPr>
            <a:r>
              <a:t/>
            </a:r>
            <a:endParaRPr/>
          </a:p>
        </p:txBody>
      </p:sp>
      <p:sp>
        <p:nvSpPr>
          <p:cNvPr id="234" name="Google Shape;234;p1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35" name="Google Shape;235;p1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8"/>
          <p:cNvSpPr txBox="1"/>
          <p:nvPr>
            <p:ph type="title"/>
          </p:nvPr>
        </p:nvSpPr>
        <p:spPr>
          <a:xfrm>
            <a:off x="1097280" y="263527"/>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Gesture Recognition based on Image/Video Processing (cont.)</a:t>
            </a:r>
            <a:endParaRPr/>
          </a:p>
        </p:txBody>
      </p:sp>
      <p:sp>
        <p:nvSpPr>
          <p:cNvPr id="241" name="Google Shape;241;p1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just">
              <a:lnSpc>
                <a:spcPct val="100000"/>
              </a:lnSpc>
              <a:spcBef>
                <a:spcPts val="0"/>
              </a:spcBef>
              <a:spcAft>
                <a:spcPts val="0"/>
              </a:spcAft>
              <a:buSzPts val="2000"/>
              <a:buFont typeface="Arial"/>
              <a:buChar char="•"/>
            </a:pPr>
            <a:r>
              <a:rPr lang="en-IN">
                <a:solidFill>
                  <a:schemeClr val="dk1"/>
                </a:solidFill>
                <a:latin typeface="Times New Roman"/>
                <a:ea typeface="Times New Roman"/>
                <a:cs typeface="Times New Roman"/>
                <a:sym typeface="Times New Roman"/>
              </a:rPr>
              <a:t> A hand gesture action-based emotion recognition system by 3D image sensor information derived from Leap Motion sensors for the specific group with restlessness emotion problems</a:t>
            </a:r>
            <a:endParaRPr/>
          </a:p>
          <a:p>
            <a:pPr indent="-127000" lvl="0" marL="91440" rtl="0" algn="just">
              <a:lnSpc>
                <a:spcPct val="10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Vision-based hand gesture recognition using deep learning for the interpretation of sign language</a:t>
            </a:r>
            <a:endParaRPr/>
          </a:p>
          <a:p>
            <a:pPr indent="-127000" lvl="0" marL="91440" rtl="0" algn="just">
              <a:lnSpc>
                <a:spcPct val="10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Hand Gesture Recognition using Image Processing and Feature Extraction Techniques</a:t>
            </a:r>
            <a:endParaRPr/>
          </a:p>
          <a:p>
            <a:pPr indent="-127000" lvl="0" marL="91440" rtl="0" algn="just">
              <a:lnSpc>
                <a:spcPct val="10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Sign Language Recognition Using Leap Motion A Support Vector Machine Approach</a:t>
            </a:r>
            <a:endParaRPr/>
          </a:p>
          <a:p>
            <a:pPr indent="-127000" lvl="0" marL="91440" rtl="0" algn="just">
              <a:lnSpc>
                <a:spcPct val="10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Hand posture recognition with the fuzzy glove.</a:t>
            </a:r>
            <a:endParaRPr/>
          </a:p>
          <a:p>
            <a:pPr indent="0" lvl="0" marL="91440" rtl="0" algn="l">
              <a:lnSpc>
                <a:spcPct val="100000"/>
              </a:lnSpc>
              <a:spcBef>
                <a:spcPts val="1400"/>
              </a:spcBef>
              <a:spcAft>
                <a:spcPts val="0"/>
              </a:spcAft>
              <a:buSzPts val="2000"/>
              <a:buNone/>
            </a:pPr>
            <a:r>
              <a:t/>
            </a:r>
            <a:endParaRPr/>
          </a:p>
          <a:p>
            <a:pPr indent="0" lvl="0" marL="91440" rtl="0" algn="l">
              <a:lnSpc>
                <a:spcPct val="100000"/>
              </a:lnSpc>
              <a:spcBef>
                <a:spcPts val="1400"/>
              </a:spcBef>
              <a:spcAft>
                <a:spcPts val="0"/>
              </a:spcAft>
              <a:buSzPts val="2000"/>
              <a:buNone/>
            </a:pPr>
            <a:r>
              <a:t/>
            </a:r>
            <a:endParaRPr/>
          </a:p>
          <a:p>
            <a:pPr indent="0" lvl="0" marL="91440" rtl="0" algn="l">
              <a:lnSpc>
                <a:spcPct val="100000"/>
              </a:lnSpc>
              <a:spcBef>
                <a:spcPts val="1400"/>
              </a:spcBef>
              <a:spcAft>
                <a:spcPts val="0"/>
              </a:spcAft>
              <a:buSzPts val="2000"/>
              <a:buNone/>
            </a:pPr>
            <a:r>
              <a:t/>
            </a:r>
            <a:endParaRPr/>
          </a:p>
        </p:txBody>
      </p:sp>
      <p:sp>
        <p:nvSpPr>
          <p:cNvPr id="242" name="Google Shape;242;p1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43" name="Google Shape;243;p1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659394" y="919832"/>
            <a:ext cx="10058400" cy="81752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249" name="Google Shape;249;p19"/>
          <p:cNvGraphicFramePr/>
          <p:nvPr/>
        </p:nvGraphicFramePr>
        <p:xfrm>
          <a:off x="659394" y="1737360"/>
          <a:ext cx="3000000" cy="3000000"/>
        </p:xfrm>
        <a:graphic>
          <a:graphicData uri="http://schemas.openxmlformats.org/drawingml/2006/table">
            <a:tbl>
              <a:tblPr bandRow="1" firstRow="1">
                <a:noFill/>
                <a:tableStyleId>{947314B3-0A51-48F5-9F7B-DB9AB419A71E}</a:tableStyleId>
              </a:tblPr>
              <a:tblGrid>
                <a:gridCol w="2718300"/>
                <a:gridCol w="2199250"/>
                <a:gridCol w="2833725"/>
                <a:gridCol w="3121925"/>
              </a:tblGrid>
              <a:tr h="534000">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3666800">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Dynamic Hand Gesture Recognition Using 3D-CNN and LSTM Networks</a:t>
                      </a:r>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Computers, Materials and Continua September 2021</a:t>
                      </a:r>
                      <a:endParaRPr/>
                    </a:p>
                  </a:txBody>
                  <a:tcPr marT="45725" marB="45725" marR="91450" marL="91450"/>
                </a:tc>
                <a:tc>
                  <a:txBody>
                    <a:bodyPr/>
                    <a:lstStyle/>
                    <a:p>
                      <a:pPr indent="0" lvl="0" marL="0" marR="0" rtl="0" algn="l">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Dataset: 20BN-jester dataset (Open Source – Video dataset)</a:t>
                      </a:r>
                      <a:endParaRPr/>
                    </a:p>
                    <a:p>
                      <a:pPr indent="0" lvl="0" marL="0" marR="0" rtl="0" algn="l">
                        <a:spcBef>
                          <a:spcPts val="0"/>
                        </a:spcBef>
                        <a:spcAft>
                          <a:spcPts val="0"/>
                        </a:spcAft>
                        <a:buClr>
                          <a:schemeClr val="dk1"/>
                        </a:buClr>
                        <a:buSzPts val="1800"/>
                        <a:buFont typeface="Calibri"/>
                        <a:buNone/>
                      </a:pPr>
                      <a:r>
                        <a:t/>
                      </a:r>
                      <a:endParaRPr b="0" i="0" sz="1800" u="none" strike="noStrike">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Approach: Combination of 3D-CNN and LSTM (deep learning) network</a:t>
                      </a:r>
                      <a:endParaRPr/>
                    </a:p>
                  </a:txBody>
                  <a:tcPr marT="45725" marB="45725" marR="91450" marL="91450"/>
                </a:tc>
                <a:tc>
                  <a:txBody>
                    <a:bodyPr/>
                    <a:lstStyle/>
                    <a:p>
                      <a:pPr indent="0" lvl="0" marL="0" marR="0" rtl="0" algn="just">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The proposed architecture extracts spatial-temporal information from video sequences input while avoiding extensive computation. The 3D-CNN is used for the extraction of spectral and spatial features which are then given to the LSTM for classification.</a:t>
                      </a:r>
                      <a:endParaRPr/>
                    </a:p>
                  </a:txBody>
                  <a:tcPr marT="45725" marB="45725" marR="91450" marL="91450"/>
                </a:tc>
              </a:tr>
            </a:tbl>
          </a:graphicData>
        </a:graphic>
      </p:graphicFrame>
      <p:sp>
        <p:nvSpPr>
          <p:cNvPr id="250" name="Google Shape;250;p1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51" name="Google Shape;251;p1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Objective</a:t>
            </a:r>
            <a:endParaRPr>
              <a:latin typeface="Times New Roman"/>
              <a:ea typeface="Times New Roman"/>
              <a:cs typeface="Times New Roman"/>
              <a:sym typeface="Times New Roman"/>
            </a:endParaRPr>
          </a:p>
        </p:txBody>
      </p:sp>
      <p:sp>
        <p:nvSpPr>
          <p:cNvPr id="114" name="Google Shape;114;p2"/>
          <p:cNvSpPr txBox="1"/>
          <p:nvPr>
            <p:ph idx="1" type="body"/>
          </p:nvPr>
        </p:nvSpPr>
        <p:spPr>
          <a:xfrm>
            <a:off x="921434" y="1977619"/>
            <a:ext cx="10058400" cy="4023360"/>
          </a:xfrm>
          <a:prstGeom prst="rect">
            <a:avLst/>
          </a:prstGeom>
          <a:noFill/>
          <a:ln>
            <a:noFill/>
          </a:ln>
        </p:spPr>
        <p:txBody>
          <a:bodyPr anchorCtr="0" anchor="t" bIns="45700" lIns="0" spcFirstLastPara="1" rIns="0" wrap="square" tIns="45700">
            <a:normAutofit/>
          </a:bodyPr>
          <a:lstStyle/>
          <a:p>
            <a:pPr indent="-152400" lvl="0" marL="91440" rtl="0" algn="just">
              <a:lnSpc>
                <a:spcPct val="150000"/>
              </a:lnSpc>
              <a:spcBef>
                <a:spcPts val="0"/>
              </a:spcBef>
              <a:spcAft>
                <a:spcPts val="0"/>
              </a:spcAft>
              <a:buSzPts val="2400"/>
              <a:buChar char=" "/>
            </a:pPr>
            <a:r>
              <a:rPr lang="en-IN" sz="2400">
                <a:latin typeface="Times New Roman"/>
                <a:ea typeface="Times New Roman"/>
                <a:cs typeface="Times New Roman"/>
                <a:sym typeface="Times New Roman"/>
              </a:rPr>
              <a:t>The main objective of this project is to look for new ways to combine traditional radar signal processing techniques with Data-Driven approaches to provide a better hand gesture recognition model and to conduct a literature review on hand gesture recognition using radar sensors, machine learning and deep learning.</a:t>
            </a:r>
            <a:endParaRPr/>
          </a:p>
          <a:p>
            <a:pPr indent="0" lvl="0" marL="91440" rtl="0" algn="l">
              <a:lnSpc>
                <a:spcPct val="150000"/>
              </a:lnSpc>
              <a:spcBef>
                <a:spcPts val="1400"/>
              </a:spcBef>
              <a:spcAft>
                <a:spcPts val="0"/>
              </a:spcAft>
              <a:buSzPts val="2400"/>
              <a:buNone/>
            </a:pPr>
            <a:r>
              <a:t/>
            </a:r>
            <a:endParaRPr sz="2400"/>
          </a:p>
        </p:txBody>
      </p:sp>
      <p:sp>
        <p:nvSpPr>
          <p:cNvPr id="115" name="Google Shape;115;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116" name="Google Shape;116;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17" name="Google Shape;117;p2"/>
          <p:cNvPicPr preferRelativeResize="0"/>
          <p:nvPr/>
        </p:nvPicPr>
        <p:blipFill rotWithShape="1">
          <a:blip r:embed="rId3">
            <a:alphaModFix/>
          </a:blip>
          <a:srcRect b="0" l="0" r="0" t="0"/>
          <a:stretch/>
        </p:blipFill>
        <p:spPr>
          <a:xfrm>
            <a:off x="5294261" y="4446499"/>
            <a:ext cx="1312746" cy="13127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510012" y="571274"/>
            <a:ext cx="9468114" cy="81390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latin typeface="Calibri"/>
                <a:ea typeface="Calibri"/>
                <a:cs typeface="Calibri"/>
                <a:sym typeface="Calibri"/>
              </a:rPr>
              <a:t>Literature Survey</a:t>
            </a:r>
            <a:endParaRPr>
              <a:latin typeface="Calibri"/>
              <a:ea typeface="Calibri"/>
              <a:cs typeface="Calibri"/>
              <a:sym typeface="Calibri"/>
            </a:endParaRPr>
          </a:p>
        </p:txBody>
      </p:sp>
      <p:graphicFrame>
        <p:nvGraphicFramePr>
          <p:cNvPr id="257" name="Google Shape;257;p20"/>
          <p:cNvGraphicFramePr/>
          <p:nvPr/>
        </p:nvGraphicFramePr>
        <p:xfrm>
          <a:off x="510012" y="1493821"/>
          <a:ext cx="3000000" cy="3000000"/>
        </p:xfrm>
        <a:graphic>
          <a:graphicData uri="http://schemas.openxmlformats.org/drawingml/2006/table">
            <a:tbl>
              <a:tblPr bandRow="1" firstRow="1">
                <a:noFill/>
                <a:tableStyleId>{947314B3-0A51-48F5-9F7B-DB9AB419A71E}</a:tableStyleId>
              </a:tblPr>
              <a:tblGrid>
                <a:gridCol w="2688875"/>
                <a:gridCol w="1846250"/>
                <a:gridCol w="2634775"/>
                <a:gridCol w="4002075"/>
              </a:tblGrid>
              <a:tr h="346225">
                <a:tc>
                  <a:txBody>
                    <a:bodyPr/>
                    <a:lstStyle/>
                    <a:p>
                      <a:pPr indent="0" lvl="0" marL="0" marR="0" rtl="0" algn="l">
                        <a:spcBef>
                          <a:spcPts val="0"/>
                        </a:spcBef>
                        <a:spcAft>
                          <a:spcPts val="0"/>
                        </a:spcAft>
                        <a:buNone/>
                      </a:pPr>
                      <a:r>
                        <a:rPr lang="en-IN" sz="1800"/>
                        <a:t>Title </a:t>
                      </a:r>
                      <a:endParaRPr/>
                    </a:p>
                  </a:txBody>
                  <a:tcPr marT="45725" marB="45725" marR="91450" marL="91450"/>
                </a:tc>
                <a:tc>
                  <a:txBody>
                    <a:bodyPr/>
                    <a:lstStyle/>
                    <a:p>
                      <a:pPr indent="0" lvl="0" marL="0" marR="0" rtl="0" algn="l">
                        <a:spcBef>
                          <a:spcPts val="0"/>
                        </a:spcBef>
                        <a:spcAft>
                          <a:spcPts val="0"/>
                        </a:spcAft>
                        <a:buNone/>
                      </a:pPr>
                      <a:r>
                        <a:rPr lang="en-IN" sz="1800"/>
                        <a:t>Journal/Year</a:t>
                      </a:r>
                      <a:endParaRPr/>
                    </a:p>
                  </a:txBody>
                  <a:tcPr marT="45725" marB="45725" marR="91450" marL="91450"/>
                </a:tc>
                <a:tc>
                  <a:txBody>
                    <a:bodyPr/>
                    <a:lstStyle/>
                    <a:p>
                      <a:pPr indent="0" lvl="0" marL="0" marR="0" rtl="0" algn="l">
                        <a:spcBef>
                          <a:spcPts val="0"/>
                        </a:spcBef>
                        <a:spcAft>
                          <a:spcPts val="0"/>
                        </a:spcAft>
                        <a:buNone/>
                      </a:pPr>
                      <a:r>
                        <a:rPr lang="en-IN" sz="1800"/>
                        <a:t>Approach</a:t>
                      </a:r>
                      <a:endParaRPr/>
                    </a:p>
                  </a:txBody>
                  <a:tcPr marT="45725" marB="45725" marR="91450" marL="91450"/>
                </a:tc>
                <a:tc>
                  <a:txBody>
                    <a:bodyPr/>
                    <a:lstStyle/>
                    <a:p>
                      <a:pPr indent="0" lvl="0" marL="0" marR="0" rtl="0" algn="l">
                        <a:spcBef>
                          <a:spcPts val="0"/>
                        </a:spcBef>
                        <a:spcAft>
                          <a:spcPts val="0"/>
                        </a:spcAft>
                        <a:buNone/>
                      </a:pPr>
                      <a:r>
                        <a:rPr lang="en-IN" sz="1800"/>
                        <a:t>Description</a:t>
                      </a:r>
                      <a:endParaRPr/>
                    </a:p>
                  </a:txBody>
                  <a:tcPr marT="45725" marB="45725" marR="91450" marL="91450"/>
                </a:tc>
              </a:tr>
              <a:tr h="4162400">
                <a:tc>
                  <a:txBody>
                    <a:bodyPr/>
                    <a:lstStyle/>
                    <a:p>
                      <a:pPr indent="0" lvl="0" marL="0" marR="0" rtl="0" algn="just">
                        <a:lnSpc>
                          <a:spcPct val="100000"/>
                        </a:lnSpc>
                        <a:spcBef>
                          <a:spcPts val="0"/>
                        </a:spcBef>
                        <a:spcAft>
                          <a:spcPts val="0"/>
                        </a:spcAft>
                        <a:buClr>
                          <a:schemeClr val="dk1"/>
                        </a:buClr>
                        <a:buSzPts val="1800"/>
                        <a:buFont typeface="Calibri"/>
                        <a:buNone/>
                      </a:pPr>
                      <a:r>
                        <a:rPr b="0" i="0" lang="en-IN" sz="1800" u="none" strike="noStrike">
                          <a:latin typeface="Calibri"/>
                          <a:ea typeface="Calibri"/>
                          <a:cs typeface="Calibri"/>
                          <a:sym typeface="Calibri"/>
                        </a:rPr>
                        <a:t>Human hand gesture recognition with convolutional neural networks for K12 double-teachers instruction mode classroom </a:t>
                      </a:r>
                      <a:endParaRPr sz="1800"/>
                    </a:p>
                  </a:txBody>
                  <a:tcPr marT="45725" marB="45725" marR="91450" marL="91450"/>
                </a:tc>
                <a:tc>
                  <a:txBody>
                    <a:bodyPr/>
                    <a:lstStyle/>
                    <a:p>
                      <a:pPr indent="0" lvl="0" marL="0" marR="0" rtl="0" algn="l">
                        <a:spcBef>
                          <a:spcPts val="0"/>
                        </a:spcBef>
                        <a:spcAft>
                          <a:spcPts val="0"/>
                        </a:spcAft>
                        <a:buNone/>
                      </a:pPr>
                      <a:r>
                        <a:rPr b="0" i="0" lang="en-IN" sz="1800">
                          <a:solidFill>
                            <a:schemeClr val="dk1"/>
                          </a:solidFill>
                          <a:latin typeface="Calibri"/>
                          <a:ea typeface="Calibri"/>
                          <a:cs typeface="Calibri"/>
                          <a:sym typeface="Calibri"/>
                        </a:rPr>
                        <a:t>Infrared Physics and technology 111, 2020</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b="0" i="0" lang="en-IN" sz="1800" u="none" strike="noStrike">
                          <a:latin typeface="Calibri"/>
                          <a:ea typeface="Calibri"/>
                          <a:cs typeface="Calibri"/>
                          <a:sym typeface="Calibri"/>
                        </a:rPr>
                        <a:t>Dataset : The infrared hand gesture image dataset which has  38,425 images.</a:t>
                      </a:r>
                      <a:endParaRPr sz="1800"/>
                    </a:p>
                    <a:p>
                      <a:pPr indent="0" lvl="0" marL="0" marR="0" rtl="0" algn="l">
                        <a:lnSpc>
                          <a:spcPct val="100000"/>
                        </a:lnSpc>
                        <a:spcBef>
                          <a:spcPts val="0"/>
                        </a:spcBef>
                        <a:spcAft>
                          <a:spcPts val="0"/>
                        </a:spcAft>
                        <a:buClr>
                          <a:schemeClr val="dk1"/>
                        </a:buClr>
                        <a:buSzPts val="1800"/>
                        <a:buFont typeface="Calibri"/>
                        <a:buNone/>
                      </a:pPr>
                      <a:r>
                        <a:t/>
                      </a:r>
                      <a:endParaRPr sz="1800"/>
                    </a:p>
                    <a:p>
                      <a:pPr indent="0" lvl="0" marL="0" marR="0" rtl="0" algn="l">
                        <a:lnSpc>
                          <a:spcPct val="100000"/>
                        </a:lnSpc>
                        <a:spcBef>
                          <a:spcPts val="0"/>
                        </a:spcBef>
                        <a:spcAft>
                          <a:spcPts val="0"/>
                        </a:spcAft>
                        <a:buClr>
                          <a:schemeClr val="dk1"/>
                        </a:buClr>
                        <a:buSzPts val="1800"/>
                        <a:buFont typeface="Calibri"/>
                        <a:buNone/>
                      </a:pPr>
                      <a:r>
                        <a:t/>
                      </a:r>
                      <a:endParaRPr sz="1800"/>
                    </a:p>
                    <a:p>
                      <a:pPr indent="0" lvl="0" marL="0" marR="0" rtl="0" algn="l">
                        <a:lnSpc>
                          <a:spcPct val="100000"/>
                        </a:lnSpc>
                        <a:spcBef>
                          <a:spcPts val="0"/>
                        </a:spcBef>
                        <a:spcAft>
                          <a:spcPts val="0"/>
                        </a:spcAft>
                        <a:buClr>
                          <a:schemeClr val="dk1"/>
                        </a:buClr>
                        <a:buSzPts val="1800"/>
                        <a:buFont typeface="Calibri"/>
                        <a:buNone/>
                      </a:pPr>
                      <a:r>
                        <a:rPr lang="en-IN" sz="1800"/>
                        <a:t>Approach: HBA system</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Calibri"/>
                        <a:buNone/>
                      </a:pPr>
                      <a:r>
                        <a:rPr b="0" i="0" lang="en-IN" sz="1800" u="none" strike="noStrike">
                          <a:latin typeface="Calibri"/>
                          <a:ea typeface="Calibri"/>
                          <a:cs typeface="Calibri"/>
                          <a:sym typeface="Calibri"/>
                        </a:rPr>
                        <a:t>Convolutional neural network for Double teacher mode, a non verbal approach to extract the features of the infrared hand gesture images. A  robust non-linear neural network  is constructed with three  convolution layers.  From the comparing experiments, the results demonstrate  that the developed approach can estimate the hand gesture with more than 90%  final accuracy.</a:t>
                      </a:r>
                      <a:endParaRPr sz="1800"/>
                    </a:p>
                  </a:txBody>
                  <a:tcPr marT="45725" marB="45725" marR="91450" marL="91450"/>
                </a:tc>
              </a:tr>
            </a:tbl>
          </a:graphicData>
        </a:graphic>
      </p:graphicFrame>
      <p:sp>
        <p:nvSpPr>
          <p:cNvPr id="258" name="Google Shape;258;p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59" name="Google Shape;259;p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510012" y="571274"/>
            <a:ext cx="9468114" cy="81390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265" name="Google Shape;265;p21"/>
          <p:cNvGraphicFramePr/>
          <p:nvPr/>
        </p:nvGraphicFramePr>
        <p:xfrm>
          <a:off x="510012" y="1493821"/>
          <a:ext cx="3000000" cy="3000000"/>
        </p:xfrm>
        <a:graphic>
          <a:graphicData uri="http://schemas.openxmlformats.org/drawingml/2006/table">
            <a:tbl>
              <a:tblPr bandRow="1" firstRow="1">
                <a:noFill/>
                <a:tableStyleId>{947314B3-0A51-48F5-9F7B-DB9AB419A71E}</a:tableStyleId>
              </a:tblPr>
              <a:tblGrid>
                <a:gridCol w="2688875"/>
                <a:gridCol w="1846250"/>
                <a:gridCol w="2634775"/>
                <a:gridCol w="4002075"/>
              </a:tblGrid>
              <a:tr h="346225">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sz="1800">
                        <a:latin typeface="Times New Roman"/>
                        <a:ea typeface="Times New Roman"/>
                        <a:cs typeface="Times New Roman"/>
                        <a:sym typeface="Times New Roman"/>
                      </a:endParaRPr>
                    </a:p>
                  </a:txBody>
                  <a:tcPr marT="45725" marB="45725" marR="91450" marL="91450"/>
                </a:tc>
              </a:tr>
              <a:tr h="4162400">
                <a:tc>
                  <a:txBody>
                    <a:bodyPr/>
                    <a:lstStyle/>
                    <a:p>
                      <a:pPr indent="0" lvl="0" marL="0" marR="0" rtl="0" algn="l">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Hand gesture recognition via enhanced densely connected convolutional  neural network</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IN" sz="1800">
                          <a:solidFill>
                            <a:schemeClr val="dk1"/>
                          </a:solidFill>
                          <a:latin typeface="Times New Roman"/>
                          <a:ea typeface="Times New Roman"/>
                          <a:cs typeface="Times New Roman"/>
                          <a:sym typeface="Times New Roman"/>
                        </a:rPr>
                        <a:t>Expert Systems with  Applications 175, 2021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Dataset : NUS hand gesture dataset, American Sign  Language (ASL) datasets</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Calibri"/>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Approach: EDenseNet</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Customized network architecture dubbed as enhanced densely connected convolutional neural network (EDenseNet) is proposed for  vision-based static hand gesture recognition. The proposed EDenseNet obtains 98.50% average accuracy without augmented data,  and 99.64% average accuracy with augmented data. Here augmented data refers to additional information.</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266" name="Google Shape;266;p2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67" name="Google Shape;267;p2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510012" y="571274"/>
            <a:ext cx="9468114" cy="81390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273" name="Google Shape;273;p22"/>
          <p:cNvGraphicFramePr/>
          <p:nvPr/>
        </p:nvGraphicFramePr>
        <p:xfrm>
          <a:off x="510012" y="1493820"/>
          <a:ext cx="3000000" cy="3000000"/>
        </p:xfrm>
        <a:graphic>
          <a:graphicData uri="http://schemas.openxmlformats.org/drawingml/2006/table">
            <a:tbl>
              <a:tblPr bandRow="1" firstRow="1">
                <a:noFill/>
                <a:tableStyleId>{947314B3-0A51-48F5-9F7B-DB9AB419A71E}</a:tableStyleId>
              </a:tblPr>
              <a:tblGrid>
                <a:gridCol w="2688875"/>
                <a:gridCol w="2233200"/>
                <a:gridCol w="2247825"/>
                <a:gridCol w="4002075"/>
              </a:tblGrid>
              <a:tr h="376625">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sz="1800">
                        <a:latin typeface="Times New Roman"/>
                        <a:ea typeface="Times New Roman"/>
                        <a:cs typeface="Times New Roman"/>
                        <a:sym typeface="Times New Roman"/>
                      </a:endParaRPr>
                    </a:p>
                  </a:txBody>
                  <a:tcPr marT="45725" marB="45725" marR="91450" marL="91450"/>
                </a:tc>
              </a:tr>
              <a:tr h="4285925">
                <a:tc>
                  <a:txBody>
                    <a:bodyPr/>
                    <a:lstStyle/>
                    <a:p>
                      <a:pPr indent="0" lvl="0" marL="0" marR="0" rtl="0" algn="l">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Understanding the hand gesture command to visual attention model for mobile robot navigation: service robots in domestic environment​</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0" i="0" lang="en-IN" sz="1800">
                          <a:solidFill>
                            <a:schemeClr val="dk1"/>
                          </a:solidFill>
                          <a:latin typeface="Times New Roman"/>
                          <a:ea typeface="Times New Roman"/>
                          <a:cs typeface="Times New Roman"/>
                          <a:sym typeface="Times New Roman"/>
                        </a:rPr>
                        <a:t>P</a:t>
                      </a:r>
                      <a:r>
                        <a:rPr b="0" i="0" lang="en-IN" sz="1800" u="none" strike="noStrike">
                          <a:latin typeface="Times New Roman"/>
                          <a:ea typeface="Times New Roman"/>
                          <a:cs typeface="Times New Roman"/>
                          <a:sym typeface="Times New Roman"/>
                        </a:rPr>
                        <a:t>rinciples and Practices Cognitive Data Science in Sustainable Computing,</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2021</a:t>
                      </a:r>
                      <a:endParaRPr sz="1800">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b="0" i="0"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b="0" i="0" lang="en-IN" sz="1800">
                          <a:solidFill>
                            <a:schemeClr val="dk1"/>
                          </a:solidFill>
                          <a:latin typeface="Times New Roman"/>
                          <a:ea typeface="Times New Roman"/>
                          <a:cs typeface="Times New Roman"/>
                          <a:sym typeface="Times New Roman"/>
                        </a:rPr>
                        <a:t>Location and Mapping algorithm</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First frames are being extracted from recorded video streams at different distance and position Each session consists of 300 images of 6 different classes where each class having 50 images.  It portrays the feature extraction of the hand by extracting the number of objects and orientation in the object of interest. After performing the experiments, we can see that the overall accuracy of the system is 95.44% which is a very good result. Here good Threshold values play an important role for recognizing gestures.</a:t>
                      </a:r>
                      <a:endParaRPr/>
                    </a:p>
                  </a:txBody>
                  <a:tcPr marT="45725" marB="45725" marR="91450" marL="91450"/>
                </a:tc>
              </a:tr>
            </a:tbl>
          </a:graphicData>
        </a:graphic>
      </p:graphicFrame>
      <p:sp>
        <p:nvSpPr>
          <p:cNvPr id="274" name="Google Shape;274;p2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75" name="Google Shape;275;p2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3"/>
          <p:cNvSpPr txBox="1"/>
          <p:nvPr>
            <p:ph type="title"/>
          </p:nvPr>
        </p:nvSpPr>
        <p:spPr>
          <a:xfrm>
            <a:off x="677502" y="616542"/>
            <a:ext cx="9468114" cy="81390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281" name="Google Shape;281;p23"/>
          <p:cNvGraphicFramePr/>
          <p:nvPr/>
        </p:nvGraphicFramePr>
        <p:xfrm>
          <a:off x="677503" y="1430449"/>
          <a:ext cx="3000000" cy="3000000"/>
        </p:xfrm>
        <a:graphic>
          <a:graphicData uri="http://schemas.openxmlformats.org/drawingml/2006/table">
            <a:tbl>
              <a:tblPr bandRow="1" firstRow="1">
                <a:noFill/>
                <a:tableStyleId>{947314B3-0A51-48F5-9F7B-DB9AB419A71E}</a:tableStyleId>
              </a:tblPr>
              <a:tblGrid>
                <a:gridCol w="2608250"/>
                <a:gridCol w="1929025"/>
                <a:gridCol w="2172825"/>
                <a:gridCol w="4126875"/>
              </a:tblGrid>
              <a:tr h="359600">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sz="1800">
                        <a:latin typeface="Times New Roman"/>
                        <a:ea typeface="Times New Roman"/>
                        <a:cs typeface="Times New Roman"/>
                        <a:sym typeface="Times New Roman"/>
                      </a:endParaRPr>
                    </a:p>
                  </a:txBody>
                  <a:tcPr marT="45725" marB="45725" marR="91450" marL="91450"/>
                </a:tc>
              </a:tr>
              <a:tr h="4293900">
                <a:tc>
                  <a:txBody>
                    <a:bodyPr/>
                    <a:lstStyle/>
                    <a:p>
                      <a:pPr indent="0" lvl="0" marL="0" marR="0" rtl="0" algn="just">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In-situ recognition of hand gesture via Enhanced Xception based single-stage deep convolutional neural network​</a:t>
                      </a:r>
                      <a:endParaRPr/>
                    </a:p>
                  </a:txBody>
                  <a:tcPr marT="45725" marB="45725" marR="91450" marL="91450"/>
                </a:tc>
                <a:tc>
                  <a:txBody>
                    <a:bodyPr/>
                    <a:lstStyle/>
                    <a:p>
                      <a:pPr indent="0" lvl="0" marL="0" marR="0" rtl="0" algn="l">
                        <a:spcBef>
                          <a:spcPts val="0"/>
                        </a:spcBef>
                        <a:spcAft>
                          <a:spcPts val="0"/>
                        </a:spcAft>
                        <a:buNone/>
                      </a:pPr>
                      <a:r>
                        <a:rPr b="0" i="0" lang="en-IN" sz="1800" u="none" strike="noStrike">
                          <a:solidFill>
                            <a:schemeClr val="dk1"/>
                          </a:solidFill>
                          <a:latin typeface="Times New Roman"/>
                          <a:ea typeface="Times New Roman"/>
                          <a:cs typeface="Times New Roman"/>
                          <a:sym typeface="Times New Roman"/>
                        </a:rPr>
                        <a:t>Expert Systems with Applications</a:t>
                      </a:r>
                      <a:endParaRPr b="0" i="0"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en-IN" sz="1800" u="none" strike="noStrike">
                          <a:solidFill>
                            <a:schemeClr val="dk1"/>
                          </a:solidFill>
                          <a:latin typeface="Times New Roman"/>
                          <a:ea typeface="Times New Roman"/>
                          <a:cs typeface="Times New Roman"/>
                          <a:sym typeface="Times New Roman"/>
                        </a:rPr>
                        <a:t>Volume 193</a:t>
                      </a:r>
                      <a:r>
                        <a:rPr b="0" i="0" lang="en-IN" sz="1800">
                          <a:solidFill>
                            <a:schemeClr val="dk1"/>
                          </a:solidFill>
                          <a:latin typeface="Times New Roman"/>
                          <a:ea typeface="Times New Roman"/>
                          <a:cs typeface="Times New Roman"/>
                          <a:sym typeface="Times New Roman"/>
                        </a:rPr>
                        <a:t>, 1 May 2022</a:t>
                      </a:r>
                      <a:endParaRPr/>
                    </a:p>
                    <a:p>
                      <a:pPr indent="0" lvl="0" marL="0" marR="0" rtl="0" algn="l">
                        <a:spcBef>
                          <a:spcPts val="0"/>
                        </a:spcBef>
                        <a:spcAft>
                          <a:spcPts val="0"/>
                        </a:spcAft>
                        <a:buNone/>
                      </a:pPr>
                      <a:r>
                        <a:t/>
                      </a:r>
                      <a:endParaRPr b="0" i="0"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MITI-HD , NUSHP-II, Senz-3D</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In this paper, a Convolutional Neural Network (CNN) based Hybrid Single Stage Recognition (Hybrid-SSR) framework is proposed for real-time hand gesture recognition. The Hybrid-SSR model’s performance is evaluated with a  learning rate of 0.00015 for Adam optimizer, 0.004 for RMSprop, and  0.0001 for SGD with momentum optimizer. For Hybrid ssr CNN model The obtained accuracy is 99.21 % which is robust.</a:t>
                      </a:r>
                      <a:endParaRPr/>
                    </a:p>
                  </a:txBody>
                  <a:tcPr marT="45725" marB="45725" marR="91450" marL="91450"/>
                </a:tc>
              </a:tr>
            </a:tbl>
          </a:graphicData>
        </a:graphic>
      </p:graphicFrame>
      <p:sp>
        <p:nvSpPr>
          <p:cNvPr id="282" name="Google Shape;282;p2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83" name="Google Shape;283;p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4"/>
          <p:cNvSpPr txBox="1"/>
          <p:nvPr>
            <p:ph type="title"/>
          </p:nvPr>
        </p:nvSpPr>
        <p:spPr>
          <a:xfrm>
            <a:off x="677502" y="616542"/>
            <a:ext cx="9468114" cy="81390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289" name="Google Shape;289;p24"/>
          <p:cNvGraphicFramePr/>
          <p:nvPr/>
        </p:nvGraphicFramePr>
        <p:xfrm>
          <a:off x="677503" y="1430449"/>
          <a:ext cx="3000000" cy="3000000"/>
        </p:xfrm>
        <a:graphic>
          <a:graphicData uri="http://schemas.openxmlformats.org/drawingml/2006/table">
            <a:tbl>
              <a:tblPr bandRow="1" firstRow="1">
                <a:noFill/>
                <a:tableStyleId>{947314B3-0A51-48F5-9F7B-DB9AB419A71E}</a:tableStyleId>
              </a:tblPr>
              <a:tblGrid>
                <a:gridCol w="2608250"/>
                <a:gridCol w="1929025"/>
                <a:gridCol w="2172825"/>
                <a:gridCol w="4126875"/>
              </a:tblGrid>
              <a:tr h="359600">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sz="1800">
                        <a:latin typeface="Times New Roman"/>
                        <a:ea typeface="Times New Roman"/>
                        <a:cs typeface="Times New Roman"/>
                        <a:sym typeface="Times New Roman"/>
                      </a:endParaRPr>
                    </a:p>
                  </a:txBody>
                  <a:tcPr marT="45725" marB="45725" marR="91450" marL="91450"/>
                </a:tc>
              </a:tr>
              <a:tr h="4293900">
                <a:tc>
                  <a:txBody>
                    <a:bodyPr/>
                    <a:lstStyle/>
                    <a:p>
                      <a:pPr indent="0" lvl="0" marL="0" marR="0" rtl="0" algn="just">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A hand gesture action-based emotion recognition system by 3D image sensor information derived from Leap Motion sensors for the specific group with restlessness emotion problems</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IN" sz="1800" u="none" strike="noStrike">
                          <a:solidFill>
                            <a:schemeClr val="dk1"/>
                          </a:solidFill>
                          <a:latin typeface="Times New Roman"/>
                          <a:ea typeface="Times New Roman"/>
                          <a:cs typeface="Times New Roman"/>
                          <a:sym typeface="Times New Roman"/>
                        </a:rPr>
                        <a:t>Microsystem Technologies, Springer, 2020</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Dataset: </a:t>
                      </a:r>
                      <a:r>
                        <a:rPr b="0" i="0" lang="en-IN" sz="1800" u="none" strike="noStrike">
                          <a:latin typeface="Times New Roman"/>
                          <a:ea typeface="Times New Roman"/>
                          <a:cs typeface="Times New Roman"/>
                          <a:sym typeface="Times New Roman"/>
                        </a:rPr>
                        <a:t> The 3D hand gesture point data of the input action will be obtained from the Leap Motion sensor.</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Approach: K-nearest neighbor (KNN) approach is adopted to be as a gesture data classifier </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Leap Motion Controller(LMC) efficiently employs the two monochromatic IR cameras to computationally compare the 2D frames so that the 3D hand scene construction with 3D-(x, y, z) point data can be accurately generated. The 3D-(x, y, z) hand gesture point data of the input action will be obtained from the Leap Motion sensor. KNN with 85-dimension feature data has the averaged recognition accuracy of 80.6%, slightly superior to 80% of 78-dimension feature data</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290" name="Google Shape;290;p2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91" name="Google Shape;291;p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5"/>
          <p:cNvSpPr txBox="1"/>
          <p:nvPr>
            <p:ph type="title"/>
          </p:nvPr>
        </p:nvSpPr>
        <p:spPr>
          <a:xfrm>
            <a:off x="677502" y="616542"/>
            <a:ext cx="9468114" cy="81390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297" name="Google Shape;297;p25"/>
          <p:cNvGraphicFramePr/>
          <p:nvPr/>
        </p:nvGraphicFramePr>
        <p:xfrm>
          <a:off x="677503" y="1430449"/>
          <a:ext cx="3000000" cy="3000000"/>
        </p:xfrm>
        <a:graphic>
          <a:graphicData uri="http://schemas.openxmlformats.org/drawingml/2006/table">
            <a:tbl>
              <a:tblPr bandRow="1" firstRow="1">
                <a:noFill/>
                <a:tableStyleId>{947314B3-0A51-48F5-9F7B-DB9AB419A71E}</a:tableStyleId>
              </a:tblPr>
              <a:tblGrid>
                <a:gridCol w="2608250"/>
                <a:gridCol w="1929025"/>
                <a:gridCol w="2172825"/>
                <a:gridCol w="4126875"/>
              </a:tblGrid>
              <a:tr h="359600">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sz="1800">
                        <a:latin typeface="Times New Roman"/>
                        <a:ea typeface="Times New Roman"/>
                        <a:cs typeface="Times New Roman"/>
                        <a:sym typeface="Times New Roman"/>
                      </a:endParaRPr>
                    </a:p>
                  </a:txBody>
                  <a:tcPr marT="45725" marB="45725" marR="91450" marL="91450"/>
                </a:tc>
              </a:tr>
              <a:tr h="4293900">
                <a:tc>
                  <a:txBody>
                    <a:bodyPr/>
                    <a:lstStyle/>
                    <a:p>
                      <a:pPr indent="0" lvl="0" marL="0" marR="0" rtl="0" algn="just">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Leap Motion Hand Gesture Recognition Based on Deep Neural Network</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IN" sz="1800" u="none" strike="noStrike">
                          <a:solidFill>
                            <a:schemeClr val="dk1"/>
                          </a:solidFill>
                          <a:latin typeface="Times New Roman"/>
                          <a:ea typeface="Times New Roman"/>
                          <a:cs typeface="Times New Roman"/>
                          <a:sym typeface="Times New Roman"/>
                        </a:rPr>
                        <a:t>Chinese Control and Decision Conference (CCDC), 2020</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Dataset: feature data is obtained by the Leap Motion Controller</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Approach: Deep Neural Network (DNN) and Leap Motion.</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The LMC and DNN to recognize specific gestures are combined. New feature points are designed according to the bones in Leap Motion, then the training set is recorded and the DNN model is trained to make it possible to predict the new data and return to the prediction result. Embedded the Leap Motion listening code for real-time call in order to achieve the real-time monitoring effect. The recognition accuracy of the proposed model is 98%.</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298" name="Google Shape;298;p2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299" name="Google Shape;299;p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ph type="title"/>
          </p:nvPr>
        </p:nvSpPr>
        <p:spPr>
          <a:xfrm>
            <a:off x="677502" y="616542"/>
            <a:ext cx="9468114" cy="81390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305" name="Google Shape;305;p26"/>
          <p:cNvGraphicFramePr/>
          <p:nvPr/>
        </p:nvGraphicFramePr>
        <p:xfrm>
          <a:off x="677503" y="1430449"/>
          <a:ext cx="3000000" cy="3000000"/>
        </p:xfrm>
        <a:graphic>
          <a:graphicData uri="http://schemas.openxmlformats.org/drawingml/2006/table">
            <a:tbl>
              <a:tblPr bandRow="1" firstRow="1">
                <a:noFill/>
                <a:tableStyleId>{947314B3-0A51-48F5-9F7B-DB9AB419A71E}</a:tableStyleId>
              </a:tblPr>
              <a:tblGrid>
                <a:gridCol w="2608250"/>
                <a:gridCol w="1929025"/>
                <a:gridCol w="2172825"/>
                <a:gridCol w="4126875"/>
              </a:tblGrid>
              <a:tr h="359600">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sz="1800">
                        <a:latin typeface="Times New Roman"/>
                        <a:ea typeface="Times New Roman"/>
                        <a:cs typeface="Times New Roman"/>
                        <a:sym typeface="Times New Roman"/>
                      </a:endParaRPr>
                    </a:p>
                  </a:txBody>
                  <a:tcPr marT="45725" marB="45725" marR="91450" marL="91450"/>
                </a:tc>
              </a:tr>
              <a:tr h="4293900">
                <a:tc>
                  <a:txBody>
                    <a:bodyPr/>
                    <a:lstStyle/>
                    <a:p>
                      <a:pPr indent="0" lvl="0" marL="0" marR="0" rtl="0" algn="just">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Vision-based hand gesture recognition using deep learning for the interpretation of sign language</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IN" sz="1800" u="none" strike="noStrike">
                          <a:solidFill>
                            <a:schemeClr val="dk1"/>
                          </a:solidFill>
                          <a:latin typeface="Times New Roman"/>
                          <a:ea typeface="Times New Roman"/>
                          <a:cs typeface="Times New Roman"/>
                          <a:sym typeface="Times New Roman"/>
                        </a:rPr>
                        <a:t>Expert Systems with Applications, Elsevier, 2021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Dataset: Indian sign language (ISL) gestures and American sign language (ASL)</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Approach: CNN specifically designed for gesture recognition. Also used VGG-11 and VGG-16.</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Times New Roman"/>
                        <a:buNone/>
                      </a:pPr>
                      <a:r>
                        <a:rPr b="0" i="0" lang="en-IN" sz="1800" u="none" strike="noStrike">
                          <a:latin typeface="Times New Roman"/>
                          <a:ea typeface="Times New Roman"/>
                          <a:cs typeface="Times New Roman"/>
                          <a:sym typeface="Times New Roman"/>
                        </a:rPr>
                        <a:t>Convolution neural network along with modified VGG-11 and VGG-16.  A dataset of static gestures has been collected from multiple signers, preprocessed and fed into the proposed model of CNN for feature learning and the classification has been performed using the Softmax classifier. The highest accuracy of 99.96% and 100% is obtained by the proposed model for ISL and ASL datasets respectively.</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306" name="Google Shape;306;p2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307" name="Google Shape;307;p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ph type="title"/>
          </p:nvPr>
        </p:nvSpPr>
        <p:spPr>
          <a:xfrm>
            <a:off x="1066800" y="2344004"/>
            <a:ext cx="10058400" cy="1450757"/>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7200"/>
              <a:buFont typeface="Times New Roman"/>
              <a:buNone/>
            </a:pPr>
            <a:r>
              <a:rPr lang="en-IN" sz="7200">
                <a:latin typeface="Times New Roman"/>
                <a:ea typeface="Times New Roman"/>
                <a:cs typeface="Times New Roman"/>
                <a:sym typeface="Times New Roman"/>
              </a:rPr>
              <a:t>Hand Gesture Recognition</a:t>
            </a:r>
            <a:br>
              <a:rPr lang="en-IN" sz="7200">
                <a:latin typeface="Times New Roman"/>
                <a:ea typeface="Times New Roman"/>
                <a:cs typeface="Times New Roman"/>
                <a:sym typeface="Times New Roman"/>
              </a:rPr>
            </a:br>
            <a:r>
              <a:rPr lang="en-IN" sz="7200">
                <a:latin typeface="Times New Roman"/>
                <a:ea typeface="Times New Roman"/>
                <a:cs typeface="Times New Roman"/>
                <a:sym typeface="Times New Roman"/>
              </a:rPr>
              <a:t>- Camera based dataset</a:t>
            </a:r>
            <a:endParaRPr/>
          </a:p>
        </p:txBody>
      </p:sp>
      <p:sp>
        <p:nvSpPr>
          <p:cNvPr id="313" name="Google Shape;313;p2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314" name="Google Shape;314;p2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15" name="Google Shape;315;p27"/>
          <p:cNvSpPr txBox="1"/>
          <p:nvPr/>
        </p:nvSpPr>
        <p:spPr>
          <a:xfrm>
            <a:off x="8343901" y="4061435"/>
            <a:ext cx="3648808" cy="1450757"/>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2200"/>
              <a:buFont typeface="Times New Roman"/>
              <a:buNone/>
            </a:pPr>
            <a:r>
              <a:rPr b="0" i="0" lang="en-IN" sz="2200" u="none" cap="none" strike="noStrike">
                <a:solidFill>
                  <a:srgbClr val="3F3F3F"/>
                </a:solidFill>
                <a:latin typeface="Times New Roman"/>
                <a:ea typeface="Times New Roman"/>
                <a:cs typeface="Times New Roman"/>
                <a:sym typeface="Times New Roman"/>
              </a:rPr>
              <a:t>Team Members:</a:t>
            </a:r>
            <a:endParaRPr/>
          </a:p>
          <a:p>
            <a:pPr indent="0" lvl="0" marL="0" marR="0" rtl="0" algn="l">
              <a:lnSpc>
                <a:spcPct val="85000"/>
              </a:lnSpc>
              <a:spcBef>
                <a:spcPts val="0"/>
              </a:spcBef>
              <a:spcAft>
                <a:spcPts val="0"/>
              </a:spcAft>
              <a:buClr>
                <a:srgbClr val="3F3F3F"/>
              </a:buClr>
              <a:buSzPts val="2200"/>
              <a:buFont typeface="Times New Roman"/>
              <a:buNone/>
            </a:pPr>
            <a:r>
              <a:rPr b="0" i="0" lang="en-IN" sz="2200" u="none" cap="none" strike="noStrike">
                <a:solidFill>
                  <a:srgbClr val="3F3F3F"/>
                </a:solidFill>
                <a:latin typeface="Times New Roman"/>
                <a:ea typeface="Times New Roman"/>
                <a:cs typeface="Times New Roman"/>
                <a:sym typeface="Times New Roman"/>
              </a:rPr>
              <a:t>           1. Nukala Akshith</a:t>
            </a:r>
            <a:endParaRPr b="0" i="0" sz="2200" u="none" cap="none" strike="noStrike">
              <a:solidFill>
                <a:srgbClr val="3F3F3F"/>
              </a:solidFill>
              <a:latin typeface="Times New Roman"/>
              <a:ea typeface="Times New Roman"/>
              <a:cs typeface="Times New Roman"/>
              <a:sym typeface="Times New Roman"/>
            </a:endParaRPr>
          </a:p>
          <a:p>
            <a:pPr indent="0" lvl="0" marL="0" marR="0" rtl="0" algn="l">
              <a:lnSpc>
                <a:spcPct val="85000"/>
              </a:lnSpc>
              <a:spcBef>
                <a:spcPts val="0"/>
              </a:spcBef>
              <a:spcAft>
                <a:spcPts val="0"/>
              </a:spcAft>
              <a:buClr>
                <a:srgbClr val="3F3F3F"/>
              </a:buClr>
              <a:buSzPts val="2200"/>
              <a:buFont typeface="Times New Roman"/>
              <a:buNone/>
            </a:pPr>
            <a:r>
              <a:rPr b="0" i="0" lang="en-IN" sz="2200" u="none" cap="none" strike="noStrike">
                <a:solidFill>
                  <a:srgbClr val="3F3F3F"/>
                </a:solidFill>
                <a:latin typeface="Times New Roman"/>
                <a:ea typeface="Times New Roman"/>
                <a:cs typeface="Times New Roman"/>
                <a:sym typeface="Times New Roman"/>
              </a:rPr>
              <a:t>           2. Dintakurthi Achuth</a:t>
            </a:r>
            <a:endParaRPr b="0" i="0" sz="2200" u="none" cap="none" strike="noStrike">
              <a:solidFill>
                <a:srgbClr val="3F3F3F"/>
              </a:solidFill>
              <a:latin typeface="Times New Roman"/>
              <a:ea typeface="Times New Roman"/>
              <a:cs typeface="Times New Roman"/>
              <a:sym typeface="Times New Roman"/>
            </a:endParaRPr>
          </a:p>
          <a:p>
            <a:pPr indent="0" lvl="0" marL="0" marR="0" rtl="0" algn="r">
              <a:lnSpc>
                <a:spcPct val="85000"/>
              </a:lnSpc>
              <a:spcBef>
                <a:spcPts val="0"/>
              </a:spcBef>
              <a:spcAft>
                <a:spcPts val="0"/>
              </a:spcAft>
              <a:buClr>
                <a:srgbClr val="3F3F3F"/>
              </a:buClr>
              <a:buSzPts val="1800"/>
              <a:buFont typeface="Calibri"/>
              <a:buNone/>
            </a:pPr>
            <a:r>
              <a:t/>
            </a:r>
            <a:endParaRPr b="0" i="0" sz="1800" u="none" cap="none" strike="noStrike">
              <a:solidFill>
                <a:srgbClr val="3F3F3F"/>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Main Objective</a:t>
            </a:r>
            <a:endParaRPr>
              <a:latin typeface="Times New Roman"/>
              <a:ea typeface="Times New Roman"/>
              <a:cs typeface="Times New Roman"/>
              <a:sym typeface="Times New Roman"/>
            </a:endParaRPr>
          </a:p>
        </p:txBody>
      </p:sp>
      <p:sp>
        <p:nvSpPr>
          <p:cNvPr id="321" name="Google Shape;321;p2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Font typeface="Arial"/>
              <a:buChar char="•"/>
            </a:pPr>
            <a:r>
              <a:rPr lang="en-IN"/>
              <a:t> </a:t>
            </a:r>
            <a:r>
              <a:rPr lang="en-IN" sz="2400">
                <a:latin typeface="Times New Roman"/>
                <a:ea typeface="Times New Roman"/>
                <a:cs typeface="Times New Roman"/>
                <a:sym typeface="Times New Roman"/>
              </a:rPr>
              <a:t>Problem to worked on : Hand Gesture Recognition</a:t>
            </a:r>
            <a:endParaRPr/>
          </a:p>
          <a:p>
            <a:pPr indent="-152400" lvl="0" marL="91440" rtl="0" algn="l">
              <a:lnSpc>
                <a:spcPct val="90000"/>
              </a:lnSpc>
              <a:spcBef>
                <a:spcPts val="1600"/>
              </a:spcBef>
              <a:spcAft>
                <a:spcPts val="0"/>
              </a:spcAft>
              <a:buSzPts val="2400"/>
              <a:buFont typeface="Arial"/>
              <a:buChar char="•"/>
            </a:pPr>
            <a:r>
              <a:rPr lang="en-IN" sz="2400">
                <a:latin typeface="Times New Roman"/>
                <a:ea typeface="Times New Roman"/>
                <a:cs typeface="Times New Roman"/>
                <a:sym typeface="Times New Roman"/>
              </a:rPr>
              <a:t> Deep Learning </a:t>
            </a:r>
            <a:r>
              <a:rPr b="1" lang="en-IN" sz="2400">
                <a:latin typeface="Times New Roman"/>
                <a:ea typeface="Times New Roman"/>
                <a:cs typeface="Times New Roman"/>
                <a:sym typeface="Times New Roman"/>
              </a:rPr>
              <a:t>Algorithmic</a:t>
            </a:r>
            <a:r>
              <a:rPr lang="en-IN" sz="2400">
                <a:latin typeface="Times New Roman"/>
                <a:ea typeface="Times New Roman"/>
                <a:cs typeface="Times New Roman"/>
                <a:sym typeface="Times New Roman"/>
              </a:rPr>
              <a:t> based Approach</a:t>
            </a:r>
            <a:endParaRPr/>
          </a:p>
          <a:p>
            <a:pPr indent="-152400" lvl="0" marL="91440" rtl="0" algn="l">
              <a:lnSpc>
                <a:spcPct val="90000"/>
              </a:lnSpc>
              <a:spcBef>
                <a:spcPts val="1600"/>
              </a:spcBef>
              <a:spcAft>
                <a:spcPts val="0"/>
              </a:spcAft>
              <a:buSzPts val="2400"/>
              <a:buFont typeface="Arial"/>
              <a:buChar char="•"/>
            </a:pPr>
            <a:r>
              <a:rPr lang="en-IN" sz="2400">
                <a:latin typeface="Times New Roman"/>
                <a:ea typeface="Times New Roman"/>
                <a:cs typeface="Times New Roman"/>
                <a:sym typeface="Times New Roman"/>
              </a:rPr>
              <a:t> Input Data: Camera based Video Input</a:t>
            </a:r>
            <a:endParaRPr sz="2400">
              <a:latin typeface="Times New Roman"/>
              <a:ea typeface="Times New Roman"/>
              <a:cs typeface="Times New Roman"/>
              <a:sym typeface="Times New Roman"/>
            </a:endParaRPr>
          </a:p>
        </p:txBody>
      </p:sp>
      <p:sp>
        <p:nvSpPr>
          <p:cNvPr id="322" name="Google Shape;322;p2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323" name="Google Shape;323;p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Times New Roman"/>
              <a:buNone/>
            </a:pPr>
            <a:r>
              <a:rPr lang="en-IN" sz="4800">
                <a:solidFill>
                  <a:schemeClr val="dk1"/>
                </a:solidFill>
                <a:latin typeface="Times New Roman"/>
                <a:ea typeface="Times New Roman"/>
                <a:cs typeface="Times New Roman"/>
                <a:sym typeface="Times New Roman"/>
              </a:rPr>
              <a:t>Dataset Types</a:t>
            </a:r>
            <a:endParaRPr>
              <a:solidFill>
                <a:schemeClr val="dk1"/>
              </a:solidFill>
              <a:latin typeface="Times New Roman"/>
              <a:ea typeface="Times New Roman"/>
              <a:cs typeface="Times New Roman"/>
              <a:sym typeface="Times New Roman"/>
            </a:endParaRPr>
          </a:p>
        </p:txBody>
      </p:sp>
      <p:sp>
        <p:nvSpPr>
          <p:cNvPr id="329" name="Google Shape;329;p2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330" name="Google Shape;330;p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31" name="Google Shape;331;p29"/>
          <p:cNvSpPr txBox="1"/>
          <p:nvPr/>
        </p:nvSpPr>
        <p:spPr>
          <a:xfrm>
            <a:off x="1219200" y="2125579"/>
            <a:ext cx="4775666" cy="1938992"/>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chemeClr val="dk1"/>
              </a:buClr>
              <a:buSzPts val="3600"/>
              <a:buFont typeface="Arial"/>
              <a:buChar char="•"/>
            </a:pPr>
            <a:r>
              <a:rPr b="0" i="0" lang="en-IN" sz="3600" u="none" cap="none" strike="noStrike">
                <a:solidFill>
                  <a:schemeClr val="dk1"/>
                </a:solidFill>
                <a:latin typeface="Times New Roman"/>
                <a:ea typeface="Times New Roman"/>
                <a:cs typeface="Times New Roman"/>
                <a:sym typeface="Times New Roman"/>
              </a:rPr>
              <a:t>Image based datasets </a:t>
            </a:r>
            <a:endParaRPr b="0" i="0" sz="3600" u="none" cap="none" strike="noStrike">
              <a:solidFill>
                <a:schemeClr val="dk1"/>
              </a:solidFill>
              <a:latin typeface="Times New Roman"/>
              <a:ea typeface="Times New Roman"/>
              <a:cs typeface="Times New Roman"/>
              <a:sym typeface="Times New Roman"/>
            </a:endParaRPr>
          </a:p>
          <a:p>
            <a:pPr indent="-571500" lvl="0" marL="571500" marR="0" rtl="0" algn="l">
              <a:spcBef>
                <a:spcPts val="0"/>
              </a:spcBef>
              <a:spcAft>
                <a:spcPts val="0"/>
              </a:spcAft>
              <a:buClr>
                <a:schemeClr val="dk1"/>
              </a:buClr>
              <a:buSzPts val="3600"/>
              <a:buFont typeface="Arial"/>
              <a:buChar char="•"/>
            </a:pPr>
            <a:r>
              <a:rPr b="0" i="0" lang="en-IN" sz="3600" u="none" cap="none" strike="noStrike">
                <a:solidFill>
                  <a:schemeClr val="dk1"/>
                </a:solidFill>
                <a:latin typeface="Times New Roman"/>
                <a:ea typeface="Times New Roman"/>
                <a:cs typeface="Times New Roman"/>
                <a:sym typeface="Times New Roman"/>
              </a:rPr>
              <a:t>Video based datasets</a:t>
            </a:r>
            <a:endParaRPr b="0" i="0" sz="3600" u="none" cap="none" strike="noStrike">
              <a:solidFill>
                <a:schemeClr val="dk1"/>
              </a:solidFill>
              <a:latin typeface="Times New Roman"/>
              <a:ea typeface="Times New Roman"/>
              <a:cs typeface="Times New Roman"/>
              <a:sym typeface="Times New Roman"/>
            </a:endParaRPr>
          </a:p>
          <a:p>
            <a:pPr indent="-266700" lvl="0" marL="571500" marR="0" rtl="0" algn="l">
              <a:spcBef>
                <a:spcPts val="0"/>
              </a:spcBef>
              <a:spcAft>
                <a:spcPts val="0"/>
              </a:spcAft>
              <a:buClr>
                <a:schemeClr val="dk1"/>
              </a:buClr>
              <a:buSzPts val="4800"/>
              <a:buFont typeface="Arial"/>
              <a:buNone/>
            </a:pPr>
            <a:r>
              <a:t/>
            </a:r>
            <a:endParaRPr b="0" i="0" sz="4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type="ctrTitle"/>
          </p:nvPr>
        </p:nvSpPr>
        <p:spPr>
          <a:xfrm>
            <a:off x="1097280" y="758952"/>
            <a:ext cx="10058400" cy="282831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dk1"/>
              </a:buClr>
              <a:buSzPts val="7200"/>
              <a:buFont typeface="Times New Roman"/>
              <a:buNone/>
            </a:pPr>
            <a:r>
              <a:rPr lang="en-IN" sz="7200">
                <a:solidFill>
                  <a:schemeClr val="dk1"/>
                </a:solidFill>
                <a:latin typeface="Times New Roman"/>
                <a:ea typeface="Times New Roman"/>
                <a:cs typeface="Times New Roman"/>
                <a:sym typeface="Times New Roman"/>
              </a:rPr>
              <a:t>Literature Survey on Gesture Recognition</a:t>
            </a:r>
            <a:endParaRPr/>
          </a:p>
        </p:txBody>
      </p:sp>
      <p:sp>
        <p:nvSpPr>
          <p:cNvPr id="123" name="Google Shape;123;p3"/>
          <p:cNvSpPr txBox="1"/>
          <p:nvPr>
            <p:ph idx="1" type="subTitle"/>
          </p:nvPr>
        </p:nvSpPr>
        <p:spPr>
          <a:xfrm>
            <a:off x="9682736" y="4526733"/>
            <a:ext cx="2367426" cy="177110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SzPct val="100000"/>
              <a:buNone/>
            </a:pPr>
            <a:r>
              <a:rPr b="1" lang="en-IN" cap="none">
                <a:solidFill>
                  <a:schemeClr val="dk1"/>
                </a:solidFill>
                <a:latin typeface="Times New Roman"/>
                <a:ea typeface="Times New Roman"/>
                <a:cs typeface="Times New Roman"/>
                <a:sym typeface="Times New Roman"/>
              </a:rPr>
              <a:t>Survey Team:</a:t>
            </a:r>
            <a:endParaRPr/>
          </a:p>
          <a:p>
            <a:pPr indent="0" lvl="0" marL="0" rtl="0" algn="l">
              <a:lnSpc>
                <a:spcPct val="90000"/>
              </a:lnSpc>
              <a:spcBef>
                <a:spcPts val="1400"/>
              </a:spcBef>
              <a:spcAft>
                <a:spcPts val="0"/>
              </a:spcAft>
              <a:buSzPct val="100000"/>
              <a:buNone/>
            </a:pPr>
            <a:r>
              <a:rPr lang="en-IN" cap="none">
                <a:solidFill>
                  <a:schemeClr val="dk1"/>
                </a:solidFill>
                <a:latin typeface="Times New Roman"/>
                <a:ea typeface="Times New Roman"/>
                <a:cs typeface="Times New Roman"/>
                <a:sym typeface="Times New Roman"/>
              </a:rPr>
              <a:t>Yashwanth</a:t>
            </a:r>
            <a:endParaRPr>
              <a:solidFill>
                <a:schemeClr val="dk1"/>
              </a:solidFill>
              <a:latin typeface="Times New Roman"/>
              <a:ea typeface="Times New Roman"/>
              <a:cs typeface="Times New Roman"/>
              <a:sym typeface="Times New Roman"/>
            </a:endParaRPr>
          </a:p>
          <a:p>
            <a:pPr indent="0" lvl="0" marL="0" rtl="0" algn="l">
              <a:lnSpc>
                <a:spcPct val="90000"/>
              </a:lnSpc>
              <a:spcBef>
                <a:spcPts val="1400"/>
              </a:spcBef>
              <a:spcAft>
                <a:spcPts val="0"/>
              </a:spcAft>
              <a:buSzPct val="100000"/>
              <a:buNone/>
            </a:pPr>
            <a:r>
              <a:rPr lang="en-IN" cap="none">
                <a:solidFill>
                  <a:schemeClr val="dk1"/>
                </a:solidFill>
                <a:latin typeface="Times New Roman"/>
                <a:ea typeface="Times New Roman"/>
                <a:cs typeface="Times New Roman"/>
                <a:sym typeface="Times New Roman"/>
              </a:rPr>
              <a:t>Mathan</a:t>
            </a:r>
            <a:endParaRPr cap="none">
              <a:solidFill>
                <a:schemeClr val="dk1"/>
              </a:solidFill>
              <a:latin typeface="Times New Roman"/>
              <a:ea typeface="Times New Roman"/>
              <a:cs typeface="Times New Roman"/>
              <a:sym typeface="Times New Roman"/>
            </a:endParaRPr>
          </a:p>
          <a:p>
            <a:pPr indent="0" lvl="0" marL="0" rtl="0" algn="l">
              <a:lnSpc>
                <a:spcPct val="90000"/>
              </a:lnSpc>
              <a:spcBef>
                <a:spcPts val="1400"/>
              </a:spcBef>
              <a:spcAft>
                <a:spcPts val="0"/>
              </a:spcAft>
              <a:buSzPct val="100000"/>
              <a:buNone/>
            </a:pPr>
            <a:r>
              <a:rPr lang="en-IN" cap="none">
                <a:solidFill>
                  <a:schemeClr val="dk1"/>
                </a:solidFill>
                <a:latin typeface="Times New Roman"/>
                <a:ea typeface="Times New Roman"/>
                <a:cs typeface="Times New Roman"/>
                <a:sym typeface="Times New Roman"/>
              </a:rPr>
              <a:t>Deepika Duggirala</a:t>
            </a:r>
            <a:endParaRPr cap="none">
              <a:solidFill>
                <a:schemeClr val="dk1"/>
              </a:solidFill>
              <a:latin typeface="Times New Roman"/>
              <a:ea typeface="Times New Roman"/>
              <a:cs typeface="Times New Roman"/>
              <a:sym typeface="Times New Roman"/>
            </a:endParaRPr>
          </a:p>
          <a:p>
            <a:pPr indent="0" lvl="0" marL="0" rtl="0" algn="l">
              <a:lnSpc>
                <a:spcPct val="90000"/>
              </a:lnSpc>
              <a:spcBef>
                <a:spcPts val="1400"/>
              </a:spcBef>
              <a:spcAft>
                <a:spcPts val="0"/>
              </a:spcAft>
              <a:buSzPct val="100000"/>
              <a:buNone/>
            </a:pPr>
            <a:r>
              <a:rPr lang="en-IN" cap="none">
                <a:solidFill>
                  <a:schemeClr val="dk1"/>
                </a:solidFill>
                <a:latin typeface="Times New Roman"/>
                <a:ea typeface="Times New Roman"/>
                <a:cs typeface="Times New Roman"/>
                <a:sym typeface="Times New Roman"/>
              </a:rPr>
              <a:t>Harini Mohan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ph idx="4294967295" type="body"/>
          </p:nvPr>
        </p:nvSpPr>
        <p:spPr>
          <a:xfrm>
            <a:off x="0" y="3916363"/>
            <a:ext cx="10515600" cy="2287587"/>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sp>
        <p:nvSpPr>
          <p:cNvPr id="337" name="Google Shape;337;p30"/>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30"/>
          <p:cNvSpPr txBox="1"/>
          <p:nvPr/>
        </p:nvSpPr>
        <p:spPr>
          <a:xfrm flipH="1">
            <a:off x="664233" y="3837624"/>
            <a:ext cx="10124007"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u="sng">
                <a:solidFill>
                  <a:schemeClr val="dk1"/>
                </a:solidFill>
                <a:latin typeface="Times New Roman"/>
                <a:ea typeface="Times New Roman"/>
                <a:cs typeface="Times New Roman"/>
                <a:sym typeface="Times New Roman"/>
              </a:rPr>
              <a:t>Video based dataset Example:</a:t>
            </a:r>
            <a:r>
              <a:rPr lang="en-IN" sz="1800">
                <a:solidFill>
                  <a:schemeClr val="dk1"/>
                </a:solidFill>
                <a:latin typeface="Times New Roman"/>
                <a:ea typeface="Times New Roman"/>
                <a:cs typeface="Times New Roman"/>
                <a:sym typeface="Times New Roman"/>
              </a:rPr>
              <a:t>	</a:t>
            </a:r>
            <a:r>
              <a:rPr b="1" i="0" lang="en-IN" sz="1800">
                <a:solidFill>
                  <a:srgbClr val="000000"/>
                </a:solidFill>
                <a:latin typeface="Times New Roman"/>
                <a:ea typeface="Times New Roman"/>
                <a:cs typeface="Times New Roman"/>
                <a:sym typeface="Times New Roman"/>
              </a:rPr>
              <a:t>EgoGesture Dataset</a:t>
            </a:r>
            <a:endParaRPr/>
          </a:p>
          <a:p>
            <a:pPr indent="0" lvl="0" marL="0" marR="0" rtl="0" algn="l">
              <a:spcBef>
                <a:spcPts val="0"/>
              </a:spcBef>
              <a:spcAft>
                <a:spcPts val="0"/>
              </a:spcAft>
              <a:buNone/>
            </a:pPr>
            <a:r>
              <a:rPr b="0" i="0" lang="en-IN" sz="1800">
                <a:solidFill>
                  <a:srgbClr val="000000"/>
                </a:solidFill>
                <a:latin typeface="Times New Roman"/>
                <a:ea typeface="Times New Roman"/>
                <a:cs typeface="Times New Roman"/>
                <a:sym typeface="Times New Roman"/>
              </a:rPr>
              <a:t>EgoGesture is a multi-modal large scale dataset for egocentric hand gesture recognition. This dataset provides the test-bed not only for gesture classification in segmented data but also for gesture detection in continuous data.</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en-IN" sz="1800">
                <a:solidFill>
                  <a:srgbClr val="000000"/>
                </a:solidFill>
                <a:latin typeface="Times New Roman"/>
                <a:ea typeface="Times New Roman"/>
                <a:cs typeface="Times New Roman"/>
                <a:sym typeface="Times New Roman"/>
              </a:rPr>
              <a:t>The dataset contains 2,081 RGB-D videos, 24,161 gesture samples and 2,953,224 frames from 50 distinct subjects.</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339" name="Google Shape;339;p30"/>
          <p:cNvSpPr txBox="1"/>
          <p:nvPr/>
        </p:nvSpPr>
        <p:spPr>
          <a:xfrm>
            <a:off x="507115" y="654708"/>
            <a:ext cx="11177769"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u="sng">
                <a:solidFill>
                  <a:schemeClr val="dk1"/>
                </a:solidFill>
                <a:latin typeface="Times New Roman"/>
                <a:ea typeface="Times New Roman"/>
                <a:cs typeface="Times New Roman"/>
                <a:sym typeface="Times New Roman"/>
              </a:rPr>
              <a:t>Image dataset Example:</a:t>
            </a:r>
            <a:r>
              <a:rPr lang="en-IN" sz="1800">
                <a:solidFill>
                  <a:schemeClr val="dk1"/>
                </a:solidFill>
                <a:latin typeface="Times New Roman"/>
                <a:ea typeface="Times New Roman"/>
                <a:cs typeface="Times New Roman"/>
                <a:sym typeface="Times New Roman"/>
              </a:rPr>
              <a:t>		</a:t>
            </a:r>
            <a:r>
              <a:rPr b="1" lang="en-IN" sz="1800">
                <a:solidFill>
                  <a:schemeClr val="dk1"/>
                </a:solidFill>
                <a:latin typeface="Times New Roman"/>
                <a:ea typeface="Times New Roman"/>
                <a:cs typeface="Times New Roman"/>
                <a:sym typeface="Times New Roman"/>
              </a:rPr>
              <a:t>NUS hand posture dataset</a:t>
            </a:r>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NUS hand posture dataset consists 10 classes of postures, 24 sample images per class, which are captured by varying the position</a:t>
            </a:r>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and size of the hand within the image frame. Both greyscale and color images are available (160×120 pixels). </a:t>
            </a:r>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The hand postures are selected in such a way that the inter class variation in the appearance of the postures is less, which makes the recognition task challenging.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txBox="1"/>
          <p:nvPr>
            <p:ph idx="4294967295" type="title"/>
          </p:nvPr>
        </p:nvSpPr>
        <p:spPr>
          <a:xfrm>
            <a:off x="0" y="365125"/>
            <a:ext cx="10515600" cy="96678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Approach 1 : Using existing support agents</a:t>
            </a:r>
            <a:endParaRPr>
              <a:latin typeface="Times New Roman"/>
              <a:ea typeface="Times New Roman"/>
              <a:cs typeface="Times New Roman"/>
              <a:sym typeface="Times New Roman"/>
            </a:endParaRPr>
          </a:p>
        </p:txBody>
      </p:sp>
      <p:pic>
        <p:nvPicPr>
          <p:cNvPr id="345" name="Google Shape;345;p31"/>
          <p:cNvPicPr preferRelativeResize="0"/>
          <p:nvPr>
            <p:ph idx="4294967295" type="body"/>
          </p:nvPr>
        </p:nvPicPr>
        <p:blipFill rotWithShape="1">
          <a:blip r:embed="rId3">
            <a:alphaModFix/>
          </a:blip>
          <a:srcRect b="0" l="0" r="0" t="0"/>
          <a:stretch/>
        </p:blipFill>
        <p:spPr>
          <a:xfrm>
            <a:off x="7318375" y="2333625"/>
            <a:ext cx="4873625" cy="3784600"/>
          </a:xfrm>
          <a:prstGeom prst="rect">
            <a:avLst/>
          </a:prstGeom>
          <a:noFill/>
          <a:ln>
            <a:noFill/>
          </a:ln>
        </p:spPr>
      </p:pic>
      <p:pic>
        <p:nvPicPr>
          <p:cNvPr id="346" name="Google Shape;346;p31"/>
          <p:cNvPicPr preferRelativeResize="0"/>
          <p:nvPr/>
        </p:nvPicPr>
        <p:blipFill rotWithShape="1">
          <a:blip r:embed="rId4">
            <a:alphaModFix/>
          </a:blip>
          <a:srcRect b="0" l="0" r="0" t="0"/>
          <a:stretch/>
        </p:blipFill>
        <p:spPr>
          <a:xfrm>
            <a:off x="363164" y="2507136"/>
            <a:ext cx="5457870" cy="3610886"/>
          </a:xfrm>
          <a:prstGeom prst="rect">
            <a:avLst/>
          </a:prstGeom>
          <a:noFill/>
          <a:ln>
            <a:noFill/>
          </a:ln>
        </p:spPr>
      </p:pic>
      <p:sp>
        <p:nvSpPr>
          <p:cNvPr id="347" name="Google Shape;347;p31"/>
          <p:cNvSpPr txBox="1"/>
          <p:nvPr/>
        </p:nvSpPr>
        <p:spPr>
          <a:xfrm>
            <a:off x="838200" y="1371312"/>
            <a:ext cx="963719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Little Similarity and Comparison of </a:t>
            </a:r>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	HAR problem solution – detectron</a:t>
            </a:r>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		vs</a:t>
            </a:r>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	Hand Gesture Recognition – Media pipe </a:t>
            </a:r>
            <a:endParaRPr sz="1800">
              <a:solidFill>
                <a:schemeClr val="dk1"/>
              </a:solidFill>
              <a:latin typeface="Times New Roman"/>
              <a:ea typeface="Times New Roman"/>
              <a:cs typeface="Times New Roman"/>
              <a:sym typeface="Times New Roman"/>
            </a:endParaRPr>
          </a:p>
        </p:txBody>
      </p:sp>
      <p:sp>
        <p:nvSpPr>
          <p:cNvPr id="348" name="Google Shape;348;p31"/>
          <p:cNvSpPr txBox="1"/>
          <p:nvPr/>
        </p:nvSpPr>
        <p:spPr>
          <a:xfrm>
            <a:off x="5882581" y="1390804"/>
            <a:ext cx="600780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 </a:t>
            </a:r>
            <a:r>
              <a:rPr lang="en-IN" sz="1800">
                <a:solidFill>
                  <a:schemeClr val="dk1"/>
                </a:solidFill>
                <a:latin typeface="Times New Roman"/>
                <a:ea typeface="Times New Roman"/>
                <a:cs typeface="Times New Roman"/>
                <a:sym typeface="Times New Roman"/>
              </a:rPr>
              <a:t>Simplifies problem but need to think how to </a:t>
            </a:r>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redesign the  model to work on multiple objects/hands </a:t>
            </a:r>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Involvement gestures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idx="4294967295" type="title"/>
          </p:nvPr>
        </p:nvSpPr>
        <p:spPr>
          <a:xfrm>
            <a:off x="0" y="339725"/>
            <a:ext cx="10515600" cy="96678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     Approach 2 : LSTM </a:t>
            </a:r>
            <a:r>
              <a:rPr b="1" lang="en-IN">
                <a:latin typeface="Times New Roman"/>
                <a:ea typeface="Times New Roman"/>
                <a:cs typeface="Times New Roman"/>
                <a:sym typeface="Times New Roman"/>
              </a:rPr>
              <a:t>&amp; </a:t>
            </a:r>
            <a:r>
              <a:rPr lang="en-IN">
                <a:latin typeface="Times New Roman"/>
                <a:ea typeface="Times New Roman"/>
                <a:cs typeface="Times New Roman"/>
                <a:sym typeface="Times New Roman"/>
              </a:rPr>
              <a:t>CNN </a:t>
            </a:r>
            <a:endParaRPr>
              <a:latin typeface="Times New Roman"/>
              <a:ea typeface="Times New Roman"/>
              <a:cs typeface="Times New Roman"/>
              <a:sym typeface="Times New Roman"/>
            </a:endParaRPr>
          </a:p>
        </p:txBody>
      </p:sp>
      <p:pic>
        <p:nvPicPr>
          <p:cNvPr id="354" name="Google Shape;354;p32"/>
          <p:cNvPicPr preferRelativeResize="0"/>
          <p:nvPr>
            <p:ph idx="4294967295" type="body"/>
          </p:nvPr>
        </p:nvPicPr>
        <p:blipFill rotWithShape="1">
          <a:blip r:embed="rId3">
            <a:alphaModFix/>
          </a:blip>
          <a:srcRect b="0" l="0" r="0" t="0"/>
          <a:stretch/>
        </p:blipFill>
        <p:spPr>
          <a:xfrm>
            <a:off x="0" y="2359025"/>
            <a:ext cx="3398838" cy="2574925"/>
          </a:xfrm>
          <a:prstGeom prst="rect">
            <a:avLst/>
          </a:prstGeom>
          <a:noFill/>
          <a:ln>
            <a:noFill/>
          </a:ln>
        </p:spPr>
      </p:pic>
      <p:sp>
        <p:nvSpPr>
          <p:cNvPr id="355" name="Google Shape;355;p32"/>
          <p:cNvSpPr txBox="1"/>
          <p:nvPr/>
        </p:nvSpPr>
        <p:spPr>
          <a:xfrm>
            <a:off x="767862" y="1414249"/>
            <a:ext cx="1099063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Combination of LSTM and CNN :</a:t>
            </a:r>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	- helps to track the main key features of gesture recognition such as temporal and spatial features</a:t>
            </a:r>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	-  ConvLSTM and LRCN</a:t>
            </a:r>
            <a:endParaRPr/>
          </a:p>
        </p:txBody>
      </p:sp>
      <p:pic>
        <p:nvPicPr>
          <p:cNvPr descr="A person in a blue shirt&#10;&#10;Description automatically generated with low confidence" id="356" name="Google Shape;356;p32"/>
          <p:cNvPicPr preferRelativeResize="0"/>
          <p:nvPr/>
        </p:nvPicPr>
        <p:blipFill rotWithShape="1">
          <a:blip r:embed="rId4">
            <a:alphaModFix/>
          </a:blip>
          <a:srcRect b="0" l="0" r="0" t="0"/>
          <a:stretch/>
        </p:blipFill>
        <p:spPr>
          <a:xfrm>
            <a:off x="2759468" y="3071003"/>
            <a:ext cx="6673064" cy="3447750"/>
          </a:xfrm>
          <a:prstGeom prst="rect">
            <a:avLst/>
          </a:prstGeom>
          <a:noFill/>
          <a:ln>
            <a:noFill/>
          </a:ln>
        </p:spPr>
      </p:pic>
      <p:pic>
        <p:nvPicPr>
          <p:cNvPr id="357" name="Google Shape;357;p32"/>
          <p:cNvPicPr preferRelativeResize="0"/>
          <p:nvPr/>
        </p:nvPicPr>
        <p:blipFill rotWithShape="1">
          <a:blip r:embed="rId5">
            <a:alphaModFix/>
          </a:blip>
          <a:srcRect b="0" l="0" r="0" t="0"/>
          <a:stretch/>
        </p:blipFill>
        <p:spPr>
          <a:xfrm>
            <a:off x="8342383" y="4638331"/>
            <a:ext cx="3849617" cy="214346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3"/>
          <p:cNvSpPr txBox="1"/>
          <p:nvPr>
            <p:ph type="title"/>
          </p:nvPr>
        </p:nvSpPr>
        <p:spPr>
          <a:xfrm>
            <a:off x="1097279" y="286603"/>
            <a:ext cx="1041185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Factors Affecting Project Implementation</a:t>
            </a:r>
            <a:endParaRPr>
              <a:latin typeface="Times New Roman"/>
              <a:ea typeface="Times New Roman"/>
              <a:cs typeface="Times New Roman"/>
              <a:sym typeface="Times New Roman"/>
            </a:endParaRPr>
          </a:p>
        </p:txBody>
      </p:sp>
      <p:sp>
        <p:nvSpPr>
          <p:cNvPr id="363" name="Google Shape;363;p33"/>
          <p:cNvSpPr txBox="1"/>
          <p:nvPr>
            <p:ph idx="3" type="body"/>
          </p:nvPr>
        </p:nvSpPr>
        <p:spPr>
          <a:xfrm>
            <a:off x="1457864" y="1690688"/>
            <a:ext cx="9897524" cy="823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t/>
            </a:r>
            <a:endParaRPr/>
          </a:p>
          <a:p>
            <a:pPr indent="0" lvl="0" marL="0" rtl="0" algn="l">
              <a:lnSpc>
                <a:spcPct val="90000"/>
              </a:lnSpc>
              <a:spcBef>
                <a:spcPts val="1400"/>
              </a:spcBef>
              <a:spcAft>
                <a:spcPts val="0"/>
              </a:spcAft>
              <a:buSzPts val="2000"/>
              <a:buNone/>
            </a:pPr>
            <a:r>
              <a:rPr lang="en-IN">
                <a:latin typeface="Times New Roman"/>
                <a:ea typeface="Times New Roman"/>
                <a:cs typeface="Times New Roman"/>
                <a:sym typeface="Times New Roman"/>
              </a:rPr>
              <a:t>FACTORS AND PROBLEMS THAT NEED TO BE SORTED OUT</a:t>
            </a:r>
            <a:endParaRPr>
              <a:latin typeface="Times New Roman"/>
              <a:ea typeface="Times New Roman"/>
              <a:cs typeface="Times New Roman"/>
              <a:sym typeface="Times New Roman"/>
            </a:endParaRPr>
          </a:p>
        </p:txBody>
      </p:sp>
      <p:sp>
        <p:nvSpPr>
          <p:cNvPr id="364" name="Google Shape;364;p33"/>
          <p:cNvSpPr txBox="1"/>
          <p:nvPr>
            <p:ph idx="4" type="body"/>
          </p:nvPr>
        </p:nvSpPr>
        <p:spPr>
          <a:xfrm>
            <a:off x="1319842" y="2894201"/>
            <a:ext cx="10035546" cy="3295462"/>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IN">
                <a:latin typeface="Times New Roman"/>
                <a:ea typeface="Times New Roman"/>
                <a:cs typeface="Times New Roman"/>
                <a:sym typeface="Times New Roman"/>
              </a:rPr>
              <a:t>Technical problems =&gt; Work environment local vs remote</a:t>
            </a:r>
            <a:endParaRPr/>
          </a:p>
          <a:p>
            <a:pPr indent="-182880" lvl="1" marL="384048" rtl="0" algn="l">
              <a:lnSpc>
                <a:spcPct val="90000"/>
              </a:lnSpc>
              <a:spcBef>
                <a:spcPts val="400"/>
              </a:spcBef>
              <a:spcAft>
                <a:spcPts val="0"/>
              </a:spcAft>
              <a:buSzPts val="1800"/>
              <a:buChar char="◦"/>
            </a:pPr>
            <a:r>
              <a:rPr lang="en-IN">
                <a:latin typeface="Times New Roman"/>
                <a:ea typeface="Times New Roman"/>
                <a:cs typeface="Times New Roman"/>
                <a:sym typeface="Times New Roman"/>
              </a:rPr>
              <a:t>Practices i.e., usage of azure / sage maker services instead of local Jupiter/collab ?</a:t>
            </a:r>
            <a:endParaRPr/>
          </a:p>
          <a:p>
            <a:pPr indent="-127000" lvl="0" marL="91440" rtl="0" algn="l">
              <a:lnSpc>
                <a:spcPct val="90000"/>
              </a:lnSpc>
              <a:spcBef>
                <a:spcPts val="1600"/>
              </a:spcBef>
              <a:spcAft>
                <a:spcPts val="0"/>
              </a:spcAft>
              <a:buSzPts val="2000"/>
              <a:buChar char=" "/>
            </a:pPr>
            <a:r>
              <a:rPr lang="en-IN">
                <a:latin typeface="Times New Roman"/>
                <a:ea typeface="Times New Roman"/>
                <a:cs typeface="Times New Roman"/>
                <a:sym typeface="Times New Roman"/>
              </a:rPr>
              <a:t>Memory exceeding =&gt; limited local / collab resources</a:t>
            </a:r>
            <a:endParaRPr/>
          </a:p>
          <a:p>
            <a:pPr indent="-127000" lvl="0" marL="91440" rtl="0" algn="l">
              <a:lnSpc>
                <a:spcPct val="90000"/>
              </a:lnSpc>
              <a:spcBef>
                <a:spcPts val="1400"/>
              </a:spcBef>
              <a:spcAft>
                <a:spcPts val="0"/>
              </a:spcAft>
              <a:buSzPts val="2000"/>
              <a:buChar char=" "/>
            </a:pPr>
            <a:r>
              <a:rPr lang="en-IN">
                <a:latin typeface="Times New Roman"/>
                <a:ea typeface="Times New Roman"/>
                <a:cs typeface="Times New Roman"/>
                <a:sym typeface="Times New Roman"/>
              </a:rPr>
              <a:t>Cpu allocation error =&gt; limited local / collab resources</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4"/>
          <p:cNvSpPr txBox="1"/>
          <p:nvPr>
            <p:ph type="title"/>
          </p:nvPr>
        </p:nvSpPr>
        <p:spPr>
          <a:xfrm>
            <a:off x="1836126" y="2338754"/>
            <a:ext cx="8519747" cy="1450757"/>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7200"/>
              <a:buFont typeface="Times New Roman"/>
              <a:buNone/>
            </a:pPr>
            <a:r>
              <a:rPr lang="en-IN" sz="7200">
                <a:latin typeface="Times New Roman"/>
                <a:ea typeface="Times New Roman"/>
                <a:cs typeface="Times New Roman"/>
                <a:sym typeface="Times New Roman"/>
              </a:rPr>
              <a:t>Project Implementation Team</a:t>
            </a:r>
            <a:endParaRPr sz="7200">
              <a:latin typeface="Times New Roman"/>
              <a:ea typeface="Times New Roman"/>
              <a:cs typeface="Times New Roman"/>
              <a:sym typeface="Times New Roman"/>
            </a:endParaRPr>
          </a:p>
        </p:txBody>
      </p:sp>
      <p:sp>
        <p:nvSpPr>
          <p:cNvPr id="370" name="Google Shape;370;p34"/>
          <p:cNvSpPr txBox="1"/>
          <p:nvPr>
            <p:ph idx="1" type="body"/>
          </p:nvPr>
        </p:nvSpPr>
        <p:spPr>
          <a:xfrm>
            <a:off x="8386103" y="4519246"/>
            <a:ext cx="3501097" cy="1450757"/>
          </a:xfrm>
          <a:prstGeom prst="rect">
            <a:avLst/>
          </a:prstGeom>
          <a:noFill/>
          <a:ln>
            <a:noFill/>
          </a:ln>
        </p:spPr>
        <p:txBody>
          <a:bodyPr anchorCtr="0" anchor="t" bIns="45700" lIns="0" spcFirstLastPara="1" rIns="0" wrap="square" tIns="45700">
            <a:normAutofit/>
          </a:bodyPr>
          <a:lstStyle/>
          <a:p>
            <a:pPr indent="-139700" lvl="0" marL="91440" rtl="0" algn="l">
              <a:lnSpc>
                <a:spcPct val="90000"/>
              </a:lnSpc>
              <a:spcBef>
                <a:spcPts val="0"/>
              </a:spcBef>
              <a:spcAft>
                <a:spcPts val="0"/>
              </a:spcAft>
              <a:buSzPts val="2200"/>
              <a:buChar char=" "/>
            </a:pPr>
            <a:r>
              <a:rPr lang="en-IN" sz="2200">
                <a:latin typeface="Times New Roman"/>
                <a:ea typeface="Times New Roman"/>
                <a:cs typeface="Times New Roman"/>
                <a:sym typeface="Times New Roman"/>
              </a:rPr>
              <a:t>Team Members:</a:t>
            </a:r>
            <a:endParaRPr/>
          </a:p>
          <a:p>
            <a:pPr indent="-139700" lvl="0" marL="91440" rtl="0" algn="l">
              <a:lnSpc>
                <a:spcPct val="90000"/>
              </a:lnSpc>
              <a:spcBef>
                <a:spcPts val="1400"/>
              </a:spcBef>
              <a:spcAft>
                <a:spcPts val="0"/>
              </a:spcAft>
              <a:buSzPts val="2200"/>
              <a:buChar char=" "/>
            </a:pPr>
            <a:r>
              <a:rPr lang="en-IN" sz="2200">
                <a:latin typeface="Times New Roman"/>
                <a:ea typeface="Times New Roman"/>
                <a:cs typeface="Times New Roman"/>
                <a:sym typeface="Times New Roman"/>
              </a:rPr>
              <a:t>        1.M Sai Murali</a:t>
            </a:r>
            <a:endParaRPr/>
          </a:p>
          <a:p>
            <a:pPr indent="-139700" lvl="0" marL="91440" rtl="0" algn="l">
              <a:lnSpc>
                <a:spcPct val="90000"/>
              </a:lnSpc>
              <a:spcBef>
                <a:spcPts val="1400"/>
              </a:spcBef>
              <a:spcAft>
                <a:spcPts val="0"/>
              </a:spcAft>
              <a:buSzPts val="2200"/>
              <a:buChar char=" "/>
            </a:pPr>
            <a:r>
              <a:rPr lang="en-IN" sz="2200">
                <a:latin typeface="Times New Roman"/>
                <a:ea typeface="Times New Roman"/>
                <a:cs typeface="Times New Roman"/>
                <a:sym typeface="Times New Roman"/>
              </a:rPr>
              <a:t>        2.Y Sireesha</a:t>
            </a:r>
            <a:endParaRPr sz="2200">
              <a:latin typeface="Times New Roman"/>
              <a:ea typeface="Times New Roman"/>
              <a:cs typeface="Times New Roman"/>
              <a:sym typeface="Times New Roman"/>
            </a:endParaRPr>
          </a:p>
          <a:p>
            <a:pPr indent="0" lvl="0" marL="91440" rtl="0" algn="l">
              <a:lnSpc>
                <a:spcPct val="90000"/>
              </a:lnSpc>
              <a:spcBef>
                <a:spcPts val="1400"/>
              </a:spcBef>
              <a:spcAft>
                <a:spcPts val="0"/>
              </a:spcAft>
              <a:buSzPts val="2000"/>
              <a:buNone/>
            </a:pPr>
            <a:r>
              <a:t/>
            </a:r>
            <a:endParaRPr/>
          </a:p>
        </p:txBody>
      </p:sp>
      <p:sp>
        <p:nvSpPr>
          <p:cNvPr id="371" name="Google Shape;371;p3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372" name="Google Shape;372;p3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Deep Soli google Gesture Dataset</a:t>
            </a:r>
            <a:endParaRPr>
              <a:latin typeface="Times New Roman"/>
              <a:ea typeface="Times New Roman"/>
              <a:cs typeface="Times New Roman"/>
              <a:sym typeface="Times New Roman"/>
            </a:endParaRPr>
          </a:p>
        </p:txBody>
      </p:sp>
      <p:sp>
        <p:nvSpPr>
          <p:cNvPr id="378" name="Google Shape;378;p3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Font typeface="Arial"/>
              <a:buChar char="•"/>
            </a:pPr>
            <a:r>
              <a:rPr lang="en-IN">
                <a:latin typeface="Times New Roman"/>
                <a:ea typeface="Times New Roman"/>
                <a:cs typeface="Times New Roman"/>
                <a:sym typeface="Times New Roman"/>
              </a:rPr>
              <a:t> The dataset contains multiple preprocessed Range-Doppler Image sequences. Each sequence is saved as a single HDF5 format data file.</a:t>
            </a:r>
            <a:endParaRPr/>
          </a:p>
          <a:p>
            <a:pPr indent="-127000" lvl="0" marL="91440" rtl="0" algn="l">
              <a:lnSpc>
                <a:spcPct val="90000"/>
              </a:lnSpc>
              <a:spcBef>
                <a:spcPts val="1400"/>
              </a:spcBef>
              <a:spcAft>
                <a:spcPts val="0"/>
              </a:spcAft>
              <a:buSzPts val="2000"/>
              <a:buFont typeface="Arial"/>
              <a:buChar char="•"/>
            </a:pPr>
            <a:r>
              <a:rPr lang="en-IN">
                <a:latin typeface="Times New Roman"/>
                <a:ea typeface="Times New Roman"/>
                <a:cs typeface="Times New Roman"/>
                <a:sym typeface="Times New Roman"/>
              </a:rPr>
              <a:t> File names are defined as [gesture ID][session ID][instance ID].h5.</a:t>
            </a:r>
            <a:endParaRPr/>
          </a:p>
          <a:p>
            <a:pPr indent="-127000" lvl="0" marL="91440" rtl="0" algn="l">
              <a:lnSpc>
                <a:spcPct val="90000"/>
              </a:lnSpc>
              <a:spcBef>
                <a:spcPts val="1400"/>
              </a:spcBef>
              <a:spcAft>
                <a:spcPts val="0"/>
              </a:spcAft>
              <a:buSzPts val="2000"/>
              <a:buFont typeface="Arial"/>
              <a:buChar char="•"/>
            </a:pPr>
            <a:r>
              <a:rPr lang="en-IN">
                <a:latin typeface="Times New Roman"/>
                <a:ea typeface="Times New Roman"/>
                <a:cs typeface="Times New Roman"/>
                <a:sym typeface="Times New Roman"/>
              </a:rPr>
              <a:t> Range-Doppler Image data of a specific channel can be accessed by dataset name ch[channel ID].</a:t>
            </a:r>
            <a:endParaRPr/>
          </a:p>
          <a:p>
            <a:pPr indent="-127000" lvl="0" marL="91440" rtl="0" algn="l">
              <a:lnSpc>
                <a:spcPct val="90000"/>
              </a:lnSpc>
              <a:spcBef>
                <a:spcPts val="1400"/>
              </a:spcBef>
              <a:spcAft>
                <a:spcPts val="0"/>
              </a:spcAft>
              <a:buSzPts val="2000"/>
              <a:buFont typeface="Arial"/>
              <a:buChar char="•"/>
            </a:pPr>
            <a:r>
              <a:rPr lang="en-IN">
                <a:latin typeface="Times New Roman"/>
                <a:ea typeface="Times New Roman"/>
                <a:cs typeface="Times New Roman"/>
                <a:sym typeface="Times New Roman"/>
              </a:rPr>
              <a:t> Label can be accessed by dataset name label.</a:t>
            </a:r>
            <a:endParaRPr/>
          </a:p>
          <a:p>
            <a:pPr indent="-127000" lvl="0" marL="91440" rtl="0" algn="l">
              <a:lnSpc>
                <a:spcPct val="90000"/>
              </a:lnSpc>
              <a:spcBef>
                <a:spcPts val="1400"/>
              </a:spcBef>
              <a:spcAft>
                <a:spcPts val="0"/>
              </a:spcAft>
              <a:buSzPts val="2000"/>
              <a:buFont typeface="Arial"/>
              <a:buChar char="•"/>
            </a:pPr>
            <a:r>
              <a:rPr lang="en-IN">
                <a:latin typeface="Times New Roman"/>
                <a:ea typeface="Times New Roman"/>
                <a:cs typeface="Times New Roman"/>
                <a:sym typeface="Times New Roman"/>
              </a:rPr>
              <a:t> Range-Doppler Image data array has shape of [number of frame] * 1024 (can be reshape back to 2D Range-Doppler Image to 32 * 32)</a:t>
            </a:r>
            <a:endParaRPr>
              <a:latin typeface="Times New Roman"/>
              <a:ea typeface="Times New Roman"/>
              <a:cs typeface="Times New Roman"/>
              <a:sym typeface="Times New Roman"/>
            </a:endParaRPr>
          </a:p>
          <a:p>
            <a:pPr indent="0" lvl="0" marL="91440" rtl="0" algn="l">
              <a:lnSpc>
                <a:spcPct val="90000"/>
              </a:lnSpc>
              <a:spcBef>
                <a:spcPts val="1400"/>
              </a:spcBef>
              <a:spcAft>
                <a:spcPts val="0"/>
              </a:spcAft>
              <a:buSzPts val="2000"/>
              <a:buNone/>
            </a:pPr>
            <a:r>
              <a:t/>
            </a:r>
            <a:endParaRPr/>
          </a:p>
        </p:txBody>
      </p:sp>
      <p:sp>
        <p:nvSpPr>
          <p:cNvPr id="379" name="Google Shape;379;p3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380" name="Google Shape;380;p3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386" name="Google Shape;386;p3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87" name="Google Shape;387;p36"/>
          <p:cNvSpPr txBox="1"/>
          <p:nvPr>
            <p:ph idx="4294967295" type="body"/>
          </p:nvPr>
        </p:nvSpPr>
        <p:spPr>
          <a:xfrm>
            <a:off x="1066800" y="3314701"/>
            <a:ext cx="10058400" cy="2563813"/>
          </a:xfrm>
          <a:prstGeom prst="rect">
            <a:avLst/>
          </a:prstGeom>
          <a:noFill/>
          <a:ln>
            <a:noFill/>
          </a:ln>
        </p:spPr>
        <p:txBody>
          <a:bodyPr anchorCtr="0" anchor="t" bIns="45700" lIns="0" spcFirstLastPara="1" rIns="0" wrap="square" tIns="45700">
            <a:normAutofit/>
          </a:bodyPr>
          <a:lstStyle/>
          <a:p>
            <a:pPr indent="-285750" lvl="0" marL="285750" rtl="0" algn="l">
              <a:lnSpc>
                <a:spcPct val="90000"/>
              </a:lnSpc>
              <a:spcBef>
                <a:spcPts val="0"/>
              </a:spcBef>
              <a:spcAft>
                <a:spcPts val="0"/>
              </a:spcAft>
              <a:buSzPts val="2000"/>
              <a:buFont typeface="Arial"/>
              <a:buChar char="•"/>
            </a:pPr>
            <a:r>
              <a:rPr lang="en-IN">
                <a:latin typeface="Times New Roman"/>
                <a:ea typeface="Times New Roman"/>
                <a:cs typeface="Times New Roman"/>
                <a:sym typeface="Times New Roman"/>
              </a:rPr>
              <a:t>The gestures are listed in the table below.</a:t>
            </a:r>
            <a:endParaRPr/>
          </a:p>
          <a:p>
            <a:pPr indent="-285750" lvl="0" marL="285750" rtl="0" algn="l">
              <a:lnSpc>
                <a:spcPct val="90000"/>
              </a:lnSpc>
              <a:spcBef>
                <a:spcPts val="1400"/>
              </a:spcBef>
              <a:spcAft>
                <a:spcPts val="0"/>
              </a:spcAft>
              <a:buSzPts val="2000"/>
              <a:buFont typeface="Arial"/>
              <a:buChar char="•"/>
            </a:pPr>
            <a:r>
              <a:rPr lang="en-IN">
                <a:latin typeface="Times New Roman"/>
                <a:ea typeface="Times New Roman"/>
                <a:cs typeface="Times New Roman"/>
                <a:sym typeface="Times New Roman"/>
              </a:rPr>
              <a:t>Each column represents one gesture and we snapshot three important steps for each gestures.</a:t>
            </a:r>
            <a:endParaRPr/>
          </a:p>
          <a:p>
            <a:pPr indent="-285750" lvl="0" marL="285750" rtl="0" algn="l">
              <a:lnSpc>
                <a:spcPct val="90000"/>
              </a:lnSpc>
              <a:spcBef>
                <a:spcPts val="1400"/>
              </a:spcBef>
              <a:spcAft>
                <a:spcPts val="0"/>
              </a:spcAft>
              <a:buSzPts val="2000"/>
              <a:buFont typeface="Arial"/>
              <a:buChar char="•"/>
            </a:pPr>
            <a:r>
              <a:rPr lang="en-IN">
                <a:latin typeface="Times New Roman"/>
                <a:ea typeface="Times New Roman"/>
                <a:cs typeface="Times New Roman"/>
                <a:sym typeface="Times New Roman"/>
              </a:rPr>
              <a:t>The gesture label is indicated by the number in the circle above.</a:t>
            </a:r>
            <a:endParaRPr/>
          </a:p>
          <a:p>
            <a:pPr indent="-285750" lvl="0" marL="285750" rtl="0" algn="l">
              <a:lnSpc>
                <a:spcPct val="90000"/>
              </a:lnSpc>
              <a:spcBef>
                <a:spcPts val="1400"/>
              </a:spcBef>
              <a:spcAft>
                <a:spcPts val="0"/>
              </a:spcAft>
              <a:buSzPts val="2000"/>
              <a:buFont typeface="Arial"/>
              <a:buChar char="•"/>
            </a:pPr>
            <a:r>
              <a:rPr lang="en-IN">
                <a:latin typeface="Times New Roman"/>
                <a:ea typeface="Times New Roman"/>
                <a:cs typeface="Times New Roman"/>
                <a:sym typeface="Times New Roman"/>
              </a:rPr>
              <a:t>Please notice that the gesture label order is different than the paper, as we regroup gestures in the paper. </a:t>
            </a:r>
            <a:endParaRPr/>
          </a:p>
          <a:p>
            <a:pPr indent="-285750" lvl="0" marL="285750" rtl="0" algn="l">
              <a:lnSpc>
                <a:spcPct val="90000"/>
              </a:lnSpc>
              <a:spcBef>
                <a:spcPts val="1400"/>
              </a:spcBef>
              <a:spcAft>
                <a:spcPts val="0"/>
              </a:spcAft>
              <a:buSzPts val="2000"/>
              <a:buFont typeface="Arial"/>
              <a:buChar char="•"/>
            </a:pPr>
            <a:r>
              <a:rPr lang="en-IN">
                <a:latin typeface="Times New Roman"/>
                <a:ea typeface="Times New Roman"/>
                <a:cs typeface="Times New Roman"/>
                <a:sym typeface="Times New Roman"/>
              </a:rPr>
              <a:t>Sequences with gesture ID 11 are background signals with no presence of hand.</a:t>
            </a:r>
            <a:endParaRPr>
              <a:latin typeface="Times New Roman"/>
              <a:ea typeface="Times New Roman"/>
              <a:cs typeface="Times New Roman"/>
              <a:sym typeface="Times New Roman"/>
            </a:endParaRPr>
          </a:p>
        </p:txBody>
      </p:sp>
      <p:pic>
        <p:nvPicPr>
          <p:cNvPr id="388" name="Google Shape;388;p36"/>
          <p:cNvPicPr preferRelativeResize="0"/>
          <p:nvPr/>
        </p:nvPicPr>
        <p:blipFill rotWithShape="1">
          <a:blip r:embed="rId3">
            <a:alphaModFix/>
          </a:blip>
          <a:srcRect b="0" l="0" r="0" t="0"/>
          <a:stretch/>
        </p:blipFill>
        <p:spPr>
          <a:xfrm>
            <a:off x="2248411" y="332877"/>
            <a:ext cx="7214532" cy="29730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Accessing data set</a:t>
            </a:r>
            <a:endParaRPr>
              <a:latin typeface="Times New Roman"/>
              <a:ea typeface="Times New Roman"/>
              <a:cs typeface="Times New Roman"/>
              <a:sym typeface="Times New Roman"/>
            </a:endParaRPr>
          </a:p>
        </p:txBody>
      </p:sp>
      <p:sp>
        <p:nvSpPr>
          <p:cNvPr id="394" name="Google Shape;394;p3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395" name="Google Shape;395;p3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96" name="Google Shape;396;p37"/>
          <p:cNvPicPr preferRelativeResize="0"/>
          <p:nvPr>
            <p:ph idx="1" type="body"/>
          </p:nvPr>
        </p:nvPicPr>
        <p:blipFill rotWithShape="1">
          <a:blip r:embed="rId3">
            <a:alphaModFix/>
          </a:blip>
          <a:srcRect b="0" l="0" r="0" t="0"/>
          <a:stretch/>
        </p:blipFill>
        <p:spPr>
          <a:xfrm>
            <a:off x="3619850" y="1811094"/>
            <a:ext cx="4952400" cy="4343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Project Implementation</a:t>
            </a:r>
            <a:endParaRPr>
              <a:latin typeface="Times New Roman"/>
              <a:ea typeface="Times New Roman"/>
              <a:cs typeface="Times New Roman"/>
              <a:sym typeface="Times New Roman"/>
            </a:endParaRPr>
          </a:p>
        </p:txBody>
      </p:sp>
      <p:sp>
        <p:nvSpPr>
          <p:cNvPr id="402" name="Google Shape;402;p3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127000" lvl="0" marL="91440" rtl="0" algn="l">
              <a:lnSpc>
                <a:spcPct val="90000"/>
              </a:lnSpc>
              <a:spcBef>
                <a:spcPts val="1400"/>
              </a:spcBef>
              <a:spcAft>
                <a:spcPts val="0"/>
              </a:spcAft>
              <a:buSzPts val="2000"/>
              <a:buFont typeface="Arial"/>
              <a:buChar char="•"/>
            </a:pPr>
            <a:r>
              <a:rPr lang="en-IN" u="sng">
                <a:solidFill>
                  <a:schemeClr val="accent1"/>
                </a:solidFill>
                <a:hlinkClick r:id="rId3">
                  <a:extLst>
                    <a:ext uri="{A12FA001-AC4F-418D-AE19-62706E023703}">
                      <ahyp:hlinkClr val="tx"/>
                    </a:ext>
                  </a:extLst>
                </a:hlinkClick>
              </a:rPr>
              <a:t> </a:t>
            </a:r>
            <a:r>
              <a:rPr lang="en-IN" u="sng">
                <a:solidFill>
                  <a:schemeClr val="accent1"/>
                </a:solidFill>
                <a:latin typeface="Times New Roman"/>
                <a:ea typeface="Times New Roman"/>
                <a:cs typeface="Times New Roman"/>
                <a:sym typeface="Times New Roman"/>
                <a:hlinkClick r:id="rId4">
                  <a:extLst>
                    <a:ext uri="{A12FA001-AC4F-418D-AE19-62706E023703}">
                      <ahyp:hlinkClr val="tx"/>
                    </a:ext>
                  </a:extLst>
                </a:hlinkClick>
              </a:rPr>
              <a:t>https://nextjournal.com/a/PzuPgiKRz8DeHsunpsESi?token=TtNyS3bNNvd9mN7pv7MKhX</a:t>
            </a:r>
            <a:endParaRPr>
              <a:solidFill>
                <a:schemeClr val="accent1"/>
              </a:solidFill>
              <a:latin typeface="Times New Roman"/>
              <a:ea typeface="Times New Roman"/>
              <a:cs typeface="Times New Roman"/>
              <a:sym typeface="Times New Roman"/>
            </a:endParaRPr>
          </a:p>
          <a:p>
            <a:pPr indent="0" lvl="0" marL="91440" rtl="0" algn="l">
              <a:lnSpc>
                <a:spcPct val="90000"/>
              </a:lnSpc>
              <a:spcBef>
                <a:spcPts val="1400"/>
              </a:spcBef>
              <a:spcAft>
                <a:spcPts val="0"/>
              </a:spcAft>
              <a:buSzPts val="2000"/>
              <a:buFont typeface="Arial"/>
              <a:buNone/>
            </a:pPr>
            <a:r>
              <a:t/>
            </a:r>
            <a:endParaRPr>
              <a:solidFill>
                <a:schemeClr val="accent1"/>
              </a:solidFill>
            </a:endParaRPr>
          </a:p>
          <a:p>
            <a:pPr indent="0" lvl="0" marL="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sp>
        <p:nvSpPr>
          <p:cNvPr id="403" name="Google Shape;403;p3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404" name="Google Shape;404;p3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9"/>
          <p:cNvSpPr txBox="1"/>
          <p:nvPr>
            <p:ph type="title"/>
          </p:nvPr>
        </p:nvSpPr>
        <p:spPr>
          <a:xfrm>
            <a:off x="1097280" y="286603"/>
            <a:ext cx="1018032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Factors Affecting Project Implementation</a:t>
            </a:r>
            <a:endParaRPr>
              <a:latin typeface="Times New Roman"/>
              <a:ea typeface="Times New Roman"/>
              <a:cs typeface="Times New Roman"/>
              <a:sym typeface="Times New Roman"/>
            </a:endParaRPr>
          </a:p>
        </p:txBody>
      </p:sp>
      <p:sp>
        <p:nvSpPr>
          <p:cNvPr id="410" name="Google Shape;410;p3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411" name="Google Shape;411;p3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12" name="Google Shape;412;p39"/>
          <p:cNvSpPr txBox="1"/>
          <p:nvPr/>
        </p:nvSpPr>
        <p:spPr>
          <a:xfrm>
            <a:off x="1127760" y="1900566"/>
            <a:ext cx="3631544" cy="823912"/>
          </a:xfrm>
          <a:prstGeom prst="rect">
            <a:avLst/>
          </a:prstGeom>
          <a:noFill/>
          <a:ln>
            <a:noFill/>
          </a:ln>
        </p:spPr>
        <p:txBody>
          <a:bodyPr anchorCtr="0" anchor="t" bIns="45700" lIns="0" spcFirstLastPara="1" rIns="0" wrap="square" tIns="45700">
            <a:normAutofit/>
          </a:bodyPr>
          <a:lstStyle/>
          <a:p>
            <a:pPr indent="-127000" lvl="0" marL="91440" marR="0" rtl="0" algn="l">
              <a:lnSpc>
                <a:spcPct val="90000"/>
              </a:lnSpc>
              <a:spcBef>
                <a:spcPts val="0"/>
              </a:spcBef>
              <a:spcAft>
                <a:spcPts val="0"/>
              </a:spcAft>
              <a:buClr>
                <a:schemeClr val="accent1"/>
              </a:buClr>
              <a:buSzPts val="2000"/>
              <a:buFont typeface="Calibri"/>
              <a:buChar char=" "/>
            </a:pPr>
            <a:r>
              <a:rPr b="1" lang="en-IN" sz="2000">
                <a:solidFill>
                  <a:srgbClr val="3F3F3F"/>
                </a:solidFill>
                <a:latin typeface="Times New Roman"/>
                <a:ea typeface="Times New Roman"/>
                <a:cs typeface="Times New Roman"/>
                <a:sym typeface="Times New Roman"/>
              </a:rPr>
              <a:t>Factors that lead to success of projects</a:t>
            </a:r>
            <a:endParaRPr b="1" sz="2000">
              <a:solidFill>
                <a:srgbClr val="3F3F3F"/>
              </a:solidFill>
              <a:latin typeface="Times New Roman"/>
              <a:ea typeface="Times New Roman"/>
              <a:cs typeface="Times New Roman"/>
              <a:sym typeface="Times New Roman"/>
            </a:endParaRPr>
          </a:p>
        </p:txBody>
      </p:sp>
      <p:sp>
        <p:nvSpPr>
          <p:cNvPr id="413" name="Google Shape;413;p39"/>
          <p:cNvSpPr txBox="1"/>
          <p:nvPr/>
        </p:nvSpPr>
        <p:spPr>
          <a:xfrm>
            <a:off x="1127760" y="2937968"/>
            <a:ext cx="5157787" cy="2578466"/>
          </a:xfrm>
          <a:prstGeom prst="rect">
            <a:avLst/>
          </a:prstGeom>
          <a:noFill/>
          <a:ln>
            <a:noFill/>
          </a:ln>
        </p:spPr>
        <p:txBody>
          <a:bodyPr anchorCtr="0" anchor="t" bIns="45700" lIns="91425" spcFirstLastPara="1" rIns="91425" wrap="square" tIns="45700">
            <a:noAutofit/>
          </a:bodyPr>
          <a:lstStyle/>
          <a:p>
            <a:pPr indent="-127000" lvl="0" marL="91440" marR="0" rtl="0" algn="l">
              <a:lnSpc>
                <a:spcPct val="90000"/>
              </a:lnSpc>
              <a:spcBef>
                <a:spcPts val="0"/>
              </a:spcBef>
              <a:spcAft>
                <a:spcPts val="0"/>
              </a:spcAft>
              <a:buClr>
                <a:schemeClr val="accent1"/>
              </a:buClr>
              <a:buSzPts val="2000"/>
              <a:buFont typeface="Arial"/>
              <a:buChar char="•"/>
            </a:pPr>
            <a:r>
              <a:rPr lang="en-IN" sz="2000">
                <a:solidFill>
                  <a:srgbClr val="3F3F3F"/>
                </a:solidFill>
                <a:latin typeface="Calibri"/>
                <a:ea typeface="Calibri"/>
                <a:cs typeface="Calibri"/>
                <a:sym typeface="Calibri"/>
              </a:rPr>
              <a:t> Simplicity of design</a:t>
            </a:r>
            <a:endParaRPr/>
          </a:p>
          <a:p>
            <a:pPr indent="-127000" lvl="0" marL="91440" marR="0" rtl="0" algn="l">
              <a:lnSpc>
                <a:spcPct val="90000"/>
              </a:lnSpc>
              <a:spcBef>
                <a:spcPts val="1400"/>
              </a:spcBef>
              <a:spcAft>
                <a:spcPts val="0"/>
              </a:spcAft>
              <a:buClr>
                <a:schemeClr val="accent1"/>
              </a:buClr>
              <a:buSzPts val="2000"/>
              <a:buFont typeface="Arial"/>
              <a:buChar char="•"/>
            </a:pPr>
            <a:r>
              <a:rPr lang="en-IN" sz="2000">
                <a:solidFill>
                  <a:srgbClr val="3F3F3F"/>
                </a:solidFill>
                <a:latin typeface="Calibri"/>
                <a:ea typeface="Calibri"/>
                <a:cs typeface="Calibri"/>
                <a:sym typeface="Calibri"/>
              </a:rPr>
              <a:t> Good management</a:t>
            </a:r>
            <a:endParaRPr/>
          </a:p>
          <a:p>
            <a:pPr indent="-127000" lvl="0" marL="91440" marR="0" rtl="0" algn="l">
              <a:lnSpc>
                <a:spcPct val="90000"/>
              </a:lnSpc>
              <a:spcBef>
                <a:spcPts val="1400"/>
              </a:spcBef>
              <a:spcAft>
                <a:spcPts val="0"/>
              </a:spcAft>
              <a:buClr>
                <a:schemeClr val="accent1"/>
              </a:buClr>
              <a:buSzPts val="2000"/>
              <a:buFont typeface="Arial"/>
              <a:buChar char="•"/>
            </a:pPr>
            <a:r>
              <a:rPr lang="en-IN" sz="2000">
                <a:solidFill>
                  <a:srgbClr val="3F3F3F"/>
                </a:solidFill>
                <a:latin typeface="Calibri"/>
                <a:ea typeface="Calibri"/>
                <a:cs typeface="Calibri"/>
                <a:sym typeface="Calibri"/>
              </a:rPr>
              <a:t> Involvement of beneficiaries/community</a:t>
            </a:r>
            <a:endParaRPr/>
          </a:p>
          <a:p>
            <a:pPr indent="0" lvl="0" marL="91440" marR="0" rtl="0" algn="l">
              <a:lnSpc>
                <a:spcPct val="90000"/>
              </a:lnSpc>
              <a:spcBef>
                <a:spcPts val="1400"/>
              </a:spcBef>
              <a:spcAft>
                <a:spcPts val="0"/>
              </a:spcAft>
              <a:buClr>
                <a:schemeClr val="accent1"/>
              </a:buClr>
              <a:buSzPts val="2000"/>
              <a:buFont typeface="Arial"/>
              <a:buNone/>
            </a:pPr>
            <a:r>
              <a:t/>
            </a:r>
            <a:endParaRPr sz="2000">
              <a:solidFill>
                <a:srgbClr val="3F3F3F"/>
              </a:solidFill>
              <a:latin typeface="Calibri"/>
              <a:ea typeface="Calibri"/>
              <a:cs typeface="Calibri"/>
              <a:sym typeface="Calibri"/>
            </a:endParaRPr>
          </a:p>
        </p:txBody>
      </p:sp>
      <p:sp>
        <p:nvSpPr>
          <p:cNvPr id="414" name="Google Shape;414;p39"/>
          <p:cNvSpPr txBox="1"/>
          <p:nvPr/>
        </p:nvSpPr>
        <p:spPr>
          <a:xfrm>
            <a:off x="6187440" y="1488610"/>
            <a:ext cx="5183188" cy="823912"/>
          </a:xfrm>
          <a:prstGeom prst="rect">
            <a:avLst/>
          </a:prstGeom>
          <a:noFill/>
          <a:ln>
            <a:noFill/>
          </a:ln>
        </p:spPr>
        <p:txBody>
          <a:bodyPr anchorCtr="0" anchor="t" bIns="45700" lIns="91425" spcFirstLastPara="1" rIns="91425" wrap="square" tIns="45700">
            <a:noAutofit/>
          </a:bodyPr>
          <a:lstStyle/>
          <a:p>
            <a:pPr indent="0" lvl="0" marL="91440" marR="0" rtl="0" algn="l">
              <a:lnSpc>
                <a:spcPct val="90000"/>
              </a:lnSpc>
              <a:spcBef>
                <a:spcPts val="0"/>
              </a:spcBef>
              <a:spcAft>
                <a:spcPts val="0"/>
              </a:spcAft>
              <a:buClr>
                <a:schemeClr val="accent1"/>
              </a:buClr>
              <a:buSzPts val="2000"/>
              <a:buFont typeface="Calibri"/>
              <a:buNone/>
            </a:pPr>
            <a:r>
              <a:t/>
            </a:r>
            <a:endParaRPr b="1" sz="2000">
              <a:solidFill>
                <a:srgbClr val="3F3F3F"/>
              </a:solidFill>
              <a:latin typeface="Times New Roman"/>
              <a:ea typeface="Times New Roman"/>
              <a:cs typeface="Times New Roman"/>
              <a:sym typeface="Times New Roman"/>
            </a:endParaRPr>
          </a:p>
          <a:p>
            <a:pPr indent="-127000" lvl="0" marL="91440" marR="0" rtl="0" algn="l">
              <a:lnSpc>
                <a:spcPct val="90000"/>
              </a:lnSpc>
              <a:spcBef>
                <a:spcPts val="1400"/>
              </a:spcBef>
              <a:spcAft>
                <a:spcPts val="0"/>
              </a:spcAft>
              <a:buClr>
                <a:schemeClr val="accent1"/>
              </a:buClr>
              <a:buSzPts val="2000"/>
              <a:buFont typeface="Calibri"/>
              <a:buChar char=" "/>
            </a:pPr>
            <a:r>
              <a:rPr b="1" lang="en-IN" sz="2000">
                <a:solidFill>
                  <a:srgbClr val="3F3F3F"/>
                </a:solidFill>
                <a:latin typeface="Times New Roman"/>
                <a:ea typeface="Times New Roman"/>
                <a:cs typeface="Times New Roman"/>
                <a:sym typeface="Times New Roman"/>
              </a:rPr>
              <a:t>Factors and problems that lead to failure of projects</a:t>
            </a:r>
            <a:endParaRPr b="1" sz="2000">
              <a:solidFill>
                <a:srgbClr val="3F3F3F"/>
              </a:solidFill>
              <a:latin typeface="Times New Roman"/>
              <a:ea typeface="Times New Roman"/>
              <a:cs typeface="Times New Roman"/>
              <a:sym typeface="Times New Roman"/>
            </a:endParaRPr>
          </a:p>
        </p:txBody>
      </p:sp>
      <p:sp>
        <p:nvSpPr>
          <p:cNvPr id="415" name="Google Shape;415;p39"/>
          <p:cNvSpPr txBox="1"/>
          <p:nvPr/>
        </p:nvSpPr>
        <p:spPr>
          <a:xfrm>
            <a:off x="6285547" y="2897748"/>
            <a:ext cx="5183188" cy="3295462"/>
          </a:xfrm>
          <a:prstGeom prst="rect">
            <a:avLst/>
          </a:prstGeom>
          <a:noFill/>
          <a:ln>
            <a:noFill/>
          </a:ln>
        </p:spPr>
        <p:txBody>
          <a:bodyPr anchorCtr="0" anchor="t" bIns="45700" lIns="91425" spcFirstLastPara="1" rIns="91425" wrap="square" tIns="45700">
            <a:noAutofit/>
          </a:bodyPr>
          <a:lstStyle/>
          <a:p>
            <a:pPr indent="-127000" lvl="0" marL="91440" marR="0" rtl="0" algn="l">
              <a:lnSpc>
                <a:spcPct val="90000"/>
              </a:lnSpc>
              <a:spcBef>
                <a:spcPts val="0"/>
              </a:spcBef>
              <a:spcAft>
                <a:spcPts val="0"/>
              </a:spcAft>
              <a:buClr>
                <a:schemeClr val="accent1"/>
              </a:buClr>
              <a:buSzPts val="2000"/>
              <a:buFont typeface="Arial"/>
              <a:buChar char="•"/>
            </a:pPr>
            <a:r>
              <a:rPr lang="en-IN" sz="2000">
                <a:solidFill>
                  <a:srgbClr val="3F3F3F"/>
                </a:solidFill>
                <a:latin typeface="Times New Roman"/>
                <a:ea typeface="Times New Roman"/>
                <a:cs typeface="Times New Roman"/>
                <a:sym typeface="Times New Roman"/>
              </a:rPr>
              <a:t> Technical problems</a:t>
            </a:r>
            <a:endParaRPr/>
          </a:p>
          <a:p>
            <a:pPr indent="-127000" lvl="0" marL="91440" marR="0" rtl="0" algn="l">
              <a:lnSpc>
                <a:spcPct val="90000"/>
              </a:lnSpc>
              <a:spcBef>
                <a:spcPts val="1400"/>
              </a:spcBef>
              <a:spcAft>
                <a:spcPts val="0"/>
              </a:spcAft>
              <a:buClr>
                <a:schemeClr val="accent1"/>
              </a:buClr>
              <a:buSzPts val="2000"/>
              <a:buFont typeface="Arial"/>
              <a:buChar char="•"/>
            </a:pPr>
            <a:r>
              <a:rPr lang="en-IN" sz="2000">
                <a:solidFill>
                  <a:srgbClr val="3F3F3F"/>
                </a:solidFill>
                <a:latin typeface="Times New Roman"/>
                <a:ea typeface="Times New Roman"/>
                <a:cs typeface="Times New Roman"/>
                <a:sym typeface="Times New Roman"/>
              </a:rPr>
              <a:t> Memory exceeding</a:t>
            </a:r>
            <a:endParaRPr/>
          </a:p>
          <a:p>
            <a:pPr indent="-127000" lvl="0" marL="91440" marR="0" rtl="0" algn="l">
              <a:lnSpc>
                <a:spcPct val="90000"/>
              </a:lnSpc>
              <a:spcBef>
                <a:spcPts val="1400"/>
              </a:spcBef>
              <a:spcAft>
                <a:spcPts val="0"/>
              </a:spcAft>
              <a:buClr>
                <a:schemeClr val="accent1"/>
              </a:buClr>
              <a:buSzPts val="2000"/>
              <a:buFont typeface="Arial"/>
              <a:buChar char="•"/>
            </a:pPr>
            <a:r>
              <a:rPr lang="en-IN" sz="2000">
                <a:solidFill>
                  <a:srgbClr val="3F3F3F"/>
                </a:solidFill>
                <a:latin typeface="Times New Roman"/>
                <a:ea typeface="Times New Roman"/>
                <a:cs typeface="Times New Roman"/>
                <a:sym typeface="Times New Roman"/>
              </a:rPr>
              <a:t> Cpu allocation error</a:t>
            </a:r>
            <a:endParaRPr/>
          </a:p>
          <a:p>
            <a:pPr indent="-127000" lvl="0" marL="91440" marR="0" rtl="0" algn="l">
              <a:lnSpc>
                <a:spcPct val="90000"/>
              </a:lnSpc>
              <a:spcBef>
                <a:spcPts val="1400"/>
              </a:spcBef>
              <a:spcAft>
                <a:spcPts val="0"/>
              </a:spcAft>
              <a:buClr>
                <a:schemeClr val="accent1"/>
              </a:buClr>
              <a:buSzPts val="2000"/>
              <a:buFont typeface="Arial"/>
              <a:buChar char="•"/>
            </a:pPr>
            <a:r>
              <a:rPr lang="en-IN" sz="2000">
                <a:solidFill>
                  <a:srgbClr val="3F3F3F"/>
                </a:solidFill>
                <a:latin typeface="Times New Roman"/>
                <a:ea typeface="Times New Roman"/>
                <a:cs typeface="Times New Roman"/>
                <a:sym typeface="Times New Roman"/>
              </a:rPr>
              <a:t> Unable to process the data with existing memory space.</a:t>
            </a:r>
            <a:endParaRPr/>
          </a:p>
          <a:p>
            <a:pPr indent="0" lvl="0" marL="0" marR="0" rtl="0" algn="l">
              <a:lnSpc>
                <a:spcPct val="90000"/>
              </a:lnSpc>
              <a:spcBef>
                <a:spcPts val="1400"/>
              </a:spcBef>
              <a:spcAft>
                <a:spcPts val="0"/>
              </a:spcAft>
              <a:buClr>
                <a:schemeClr val="accent1"/>
              </a:buClr>
              <a:buSzPts val="2000"/>
              <a:buFont typeface="Calibri"/>
              <a:buNone/>
            </a:pPr>
            <a:r>
              <a:t/>
            </a:r>
            <a:endParaRPr sz="2000">
              <a:solidFill>
                <a:srgbClr val="3F3F3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
          <p:cNvSpPr txBox="1"/>
          <p:nvPr>
            <p:ph type="title"/>
          </p:nvPr>
        </p:nvSpPr>
        <p:spPr>
          <a:xfrm>
            <a:off x="1097280" y="731955"/>
            <a:ext cx="10058400" cy="99497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Radar Based Gesture Recognition</a:t>
            </a:r>
            <a:endParaRPr/>
          </a:p>
        </p:txBody>
      </p:sp>
      <p:sp>
        <p:nvSpPr>
          <p:cNvPr id="129" name="Google Shape;129;p4"/>
          <p:cNvSpPr txBox="1"/>
          <p:nvPr>
            <p:ph idx="1" type="body"/>
          </p:nvPr>
        </p:nvSpPr>
        <p:spPr>
          <a:xfrm>
            <a:off x="1066800" y="1963429"/>
            <a:ext cx="10058400" cy="4023360"/>
          </a:xfrm>
          <a:prstGeom prst="rect">
            <a:avLst/>
          </a:prstGeom>
          <a:noFill/>
          <a:ln>
            <a:noFill/>
          </a:ln>
        </p:spPr>
        <p:txBody>
          <a:bodyPr anchorCtr="0" anchor="t" bIns="45700" lIns="0" spcFirstLastPara="1" rIns="0" wrap="square" tIns="45700">
            <a:normAutofit/>
          </a:bodyPr>
          <a:lstStyle/>
          <a:p>
            <a:pPr indent="-127000" lvl="0" marL="91440" rtl="0" algn="just">
              <a:lnSpc>
                <a:spcPct val="110000"/>
              </a:lnSpc>
              <a:spcBef>
                <a:spcPts val="0"/>
              </a:spcBef>
              <a:spcAft>
                <a:spcPts val="0"/>
              </a:spcAft>
              <a:buSzPts val="2000"/>
              <a:buFont typeface="Arial"/>
              <a:buChar char="•"/>
            </a:pPr>
            <a:r>
              <a:rPr lang="en-IN">
                <a:solidFill>
                  <a:schemeClr val="dk1"/>
                </a:solidFill>
                <a:latin typeface="Times New Roman"/>
                <a:ea typeface="Times New Roman"/>
                <a:cs typeface="Times New Roman"/>
                <a:sym typeface="Times New Roman"/>
              </a:rPr>
              <a:t>Hand Gesture Recognition using a Three-dimensional 24 GHz Radar Array</a:t>
            </a:r>
            <a:endParaRPr/>
          </a:p>
          <a:p>
            <a:pPr indent="-127000" lvl="0" marL="91440" rtl="0" algn="just">
              <a:lnSpc>
                <a:spcPct val="11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a:t>
            </a:r>
            <a:r>
              <a:rPr i="0" lang="en-IN">
                <a:solidFill>
                  <a:schemeClr val="dk1"/>
                </a:solidFill>
                <a:latin typeface="Times New Roman"/>
                <a:ea typeface="Times New Roman"/>
                <a:cs typeface="Times New Roman"/>
                <a:sym typeface="Times New Roman"/>
              </a:rPr>
              <a:t>Gesture recognition system based on ultrasonic FMCW and ConvLSTM model.</a:t>
            </a:r>
            <a:endParaRPr>
              <a:solidFill>
                <a:schemeClr val="dk1"/>
              </a:solidFill>
              <a:latin typeface="Times New Roman"/>
              <a:ea typeface="Times New Roman"/>
              <a:cs typeface="Times New Roman"/>
              <a:sym typeface="Times New Roman"/>
            </a:endParaRPr>
          </a:p>
          <a:p>
            <a:pPr indent="-127000" lvl="0" marL="91440" rtl="0" algn="just">
              <a:lnSpc>
                <a:spcPct val="11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Sign Language Gesture Recognition using Doppler Radar and Deep Learning </a:t>
            </a:r>
            <a:endParaRPr>
              <a:solidFill>
                <a:schemeClr val="dk1"/>
              </a:solidFill>
              <a:latin typeface="Times New Roman"/>
              <a:ea typeface="Times New Roman"/>
              <a:cs typeface="Times New Roman"/>
              <a:sym typeface="Times New Roman"/>
            </a:endParaRPr>
          </a:p>
          <a:p>
            <a:pPr indent="-127000" lvl="0" marL="91440" rtl="0" algn="just">
              <a:lnSpc>
                <a:spcPct val="11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a:t>
            </a:r>
            <a:r>
              <a:rPr b="0" i="0" lang="en-IN" u="none" strike="noStrike">
                <a:solidFill>
                  <a:schemeClr val="dk1"/>
                </a:solidFill>
                <a:latin typeface="Times New Roman"/>
                <a:ea typeface="Times New Roman"/>
                <a:cs typeface="Times New Roman"/>
                <a:sym typeface="Times New Roman"/>
              </a:rPr>
              <a:t>Gesture recognition of radar micro doppler signatures using separable convolutional neural networks</a:t>
            </a:r>
            <a:endParaRPr/>
          </a:p>
          <a:p>
            <a:pPr indent="-127000" lvl="0" marL="91440" rtl="0" algn="just">
              <a:lnSpc>
                <a:spcPct val="11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a:t>
            </a:r>
            <a:r>
              <a:rPr b="0" i="0" lang="en-IN" u="none" strike="noStrike">
                <a:solidFill>
                  <a:schemeClr val="dk1"/>
                </a:solidFill>
                <a:latin typeface="Times New Roman"/>
                <a:ea typeface="Times New Roman"/>
                <a:cs typeface="Times New Roman"/>
                <a:sym typeface="Times New Roman"/>
              </a:rPr>
              <a:t>MDHandNet: a lightweight deep neural network for hand gesture/sign language recognition based on micro-doppler images </a:t>
            </a:r>
            <a:endParaRPr/>
          </a:p>
          <a:p>
            <a:pPr indent="-127000" lvl="0" marL="91440" rtl="0" algn="just">
              <a:lnSpc>
                <a:spcPct val="110000"/>
              </a:lnSpc>
              <a:spcBef>
                <a:spcPts val="1400"/>
              </a:spcBef>
              <a:spcAft>
                <a:spcPts val="0"/>
              </a:spcAft>
              <a:buSzPts val="2000"/>
              <a:buFont typeface="Arial"/>
              <a:buChar char="•"/>
            </a:pPr>
            <a:r>
              <a:rPr lang="en-IN">
                <a:solidFill>
                  <a:schemeClr val="dk1"/>
                </a:solidFill>
                <a:latin typeface="Times New Roman"/>
                <a:ea typeface="Times New Roman"/>
                <a:cs typeface="Times New Roman"/>
                <a:sym typeface="Times New Roman"/>
              </a:rPr>
              <a:t> </a:t>
            </a:r>
            <a:r>
              <a:rPr b="0" i="0" lang="en-IN" u="none" strike="noStrike">
                <a:solidFill>
                  <a:schemeClr val="dk1"/>
                </a:solidFill>
                <a:latin typeface="Times New Roman"/>
                <a:ea typeface="Times New Roman"/>
                <a:cs typeface="Times New Roman"/>
                <a:sym typeface="Times New Roman"/>
              </a:rPr>
              <a:t>Radar-Based Hand Gesture Recognition Using Spiking Neural Networks</a:t>
            </a:r>
            <a:endParaRPr>
              <a:solidFill>
                <a:schemeClr val="dk1"/>
              </a:solidFill>
              <a:latin typeface="Times New Roman"/>
              <a:ea typeface="Times New Roman"/>
              <a:cs typeface="Times New Roman"/>
              <a:sym typeface="Times New Roman"/>
            </a:endParaRPr>
          </a:p>
          <a:p>
            <a:pPr indent="0" lvl="0" marL="91440" rtl="0" algn="l">
              <a:lnSpc>
                <a:spcPct val="90000"/>
              </a:lnSpc>
              <a:spcBef>
                <a:spcPts val="1400"/>
              </a:spcBef>
              <a:spcAft>
                <a:spcPts val="0"/>
              </a:spcAft>
              <a:buSzPts val="2000"/>
              <a:buFont typeface="Arial"/>
              <a:buNone/>
            </a:pPr>
            <a:r>
              <a:t/>
            </a:r>
            <a:endParaRPr>
              <a:latin typeface="Times New Roman"/>
              <a:ea typeface="Times New Roman"/>
              <a:cs typeface="Times New Roman"/>
              <a:sym typeface="Times New Roman"/>
            </a:endParaRPr>
          </a:p>
          <a:p>
            <a:pPr indent="0" lvl="0" marL="91440" rtl="0" algn="l">
              <a:lnSpc>
                <a:spcPct val="90000"/>
              </a:lnSpc>
              <a:spcBef>
                <a:spcPts val="1400"/>
              </a:spcBef>
              <a:spcAft>
                <a:spcPts val="0"/>
              </a:spcAft>
              <a:buSzPts val="2000"/>
              <a:buFont typeface="Arial"/>
              <a:buNone/>
            </a:pPr>
            <a:r>
              <a:t/>
            </a:r>
            <a:endParaRPr/>
          </a:p>
          <a:p>
            <a:pPr indent="0" lvl="0" marL="91440" rtl="0" algn="l">
              <a:lnSpc>
                <a:spcPct val="90000"/>
              </a:lnSpc>
              <a:spcBef>
                <a:spcPts val="1400"/>
              </a:spcBef>
              <a:spcAft>
                <a:spcPts val="0"/>
              </a:spcAft>
              <a:buSzPts val="2000"/>
              <a:buFont typeface="Arial"/>
              <a:buNone/>
            </a:pPr>
            <a:r>
              <a:t/>
            </a:r>
            <a:endParaRPr sz="2000"/>
          </a:p>
          <a:p>
            <a:pPr indent="0" lvl="0" marL="91440" rtl="0" algn="l">
              <a:lnSpc>
                <a:spcPct val="90000"/>
              </a:lnSpc>
              <a:spcBef>
                <a:spcPts val="1400"/>
              </a:spcBef>
              <a:spcAft>
                <a:spcPts val="0"/>
              </a:spcAft>
              <a:buSzPts val="2000"/>
              <a:buFont typeface="Arial"/>
              <a:buNone/>
            </a:pPr>
            <a:r>
              <a:t/>
            </a:r>
            <a:endParaRPr sz="2000"/>
          </a:p>
          <a:p>
            <a:pPr indent="0" lvl="0" marL="91440" rtl="0" algn="l">
              <a:lnSpc>
                <a:spcPct val="90000"/>
              </a:lnSpc>
              <a:spcBef>
                <a:spcPts val="1400"/>
              </a:spcBef>
              <a:spcAft>
                <a:spcPts val="0"/>
              </a:spcAft>
              <a:buSzPts val="2000"/>
              <a:buFont typeface="Arial"/>
              <a:buNone/>
            </a:pPr>
            <a:r>
              <a:t/>
            </a:r>
            <a:endParaRPr/>
          </a:p>
          <a:p>
            <a:pPr indent="0" lvl="0" marL="91440" rtl="0" algn="l">
              <a:lnSpc>
                <a:spcPct val="90000"/>
              </a:lnSpc>
              <a:spcBef>
                <a:spcPts val="1400"/>
              </a:spcBef>
              <a:spcAft>
                <a:spcPts val="0"/>
              </a:spcAft>
              <a:buSzPts val="2000"/>
              <a:buFont typeface="Arial"/>
              <a:buNone/>
            </a:pPr>
            <a:r>
              <a:t/>
            </a:r>
            <a:endParaRPr/>
          </a:p>
          <a:p>
            <a:pPr indent="0" lvl="0" marL="0" rtl="0" algn="l">
              <a:lnSpc>
                <a:spcPct val="90000"/>
              </a:lnSpc>
              <a:spcBef>
                <a:spcPts val="1400"/>
              </a:spcBef>
              <a:spcAft>
                <a:spcPts val="0"/>
              </a:spcAft>
              <a:buSzPts val="2000"/>
              <a:buNone/>
            </a:pPr>
            <a:r>
              <a:t/>
            </a:r>
            <a:endParaRPr/>
          </a:p>
        </p:txBody>
      </p:sp>
      <p:sp>
        <p:nvSpPr>
          <p:cNvPr id="130" name="Google Shape;130;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131" name="Google Shape;131;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421" name="Google Shape;421;p4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22" name="Google Shape;422;p40"/>
          <p:cNvSpPr txBox="1"/>
          <p:nvPr/>
        </p:nvSpPr>
        <p:spPr>
          <a:xfrm>
            <a:off x="4471548" y="3013501"/>
            <a:ext cx="394011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800">
                <a:solidFill>
                  <a:schemeClr val="dk1"/>
                </a:solidFill>
                <a:latin typeface="Times New Roman"/>
                <a:ea typeface="Times New Roman"/>
                <a:cs typeface="Times New Roman"/>
                <a:sym typeface="Times New Roman"/>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
          <p:cNvSpPr txBox="1"/>
          <p:nvPr>
            <p:ph type="title"/>
          </p:nvPr>
        </p:nvSpPr>
        <p:spPr>
          <a:xfrm>
            <a:off x="510012" y="571274"/>
            <a:ext cx="9468114" cy="81390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a:t>
            </a:r>
            <a:r>
              <a:rPr lang="en-IN">
                <a:latin typeface="Calibri"/>
                <a:ea typeface="Calibri"/>
                <a:cs typeface="Calibri"/>
                <a:sym typeface="Calibri"/>
              </a:rPr>
              <a:t> </a:t>
            </a:r>
            <a:r>
              <a:rPr lang="en-IN">
                <a:latin typeface="Times New Roman"/>
                <a:ea typeface="Times New Roman"/>
                <a:cs typeface="Times New Roman"/>
                <a:sym typeface="Times New Roman"/>
              </a:rPr>
              <a:t>Survey</a:t>
            </a:r>
            <a:endParaRPr/>
          </a:p>
        </p:txBody>
      </p:sp>
      <p:graphicFrame>
        <p:nvGraphicFramePr>
          <p:cNvPr id="137" name="Google Shape;137;p5"/>
          <p:cNvGraphicFramePr/>
          <p:nvPr/>
        </p:nvGraphicFramePr>
        <p:xfrm>
          <a:off x="510012" y="1493821"/>
          <a:ext cx="3000000" cy="3000000"/>
        </p:xfrm>
        <a:graphic>
          <a:graphicData uri="http://schemas.openxmlformats.org/drawingml/2006/table">
            <a:tbl>
              <a:tblPr bandRow="1" firstRow="1">
                <a:noFill/>
                <a:tableStyleId>{947314B3-0A51-48F5-9F7B-DB9AB419A71E}</a:tableStyleId>
              </a:tblPr>
              <a:tblGrid>
                <a:gridCol w="2688875"/>
                <a:gridCol w="1846250"/>
                <a:gridCol w="2634775"/>
                <a:gridCol w="4002075"/>
              </a:tblGrid>
              <a:tr h="346225">
                <a:tc>
                  <a:txBody>
                    <a:bodyPr/>
                    <a:lstStyle/>
                    <a:p>
                      <a:pPr indent="0" lvl="0" marL="0" marR="0" rtl="0" algn="l">
                        <a:spcBef>
                          <a:spcPts val="0"/>
                        </a:spcBef>
                        <a:spcAft>
                          <a:spcPts val="0"/>
                        </a:spcAft>
                        <a:buNone/>
                      </a:pPr>
                      <a:r>
                        <a:rPr lang="en-IN" sz="1800" u="none" cap="none" strike="noStrike">
                          <a:latin typeface="Times New Roman"/>
                          <a:ea typeface="Times New Roman"/>
                          <a:cs typeface="Times New Roman"/>
                          <a:sym typeface="Times New Roman"/>
                        </a:rPr>
                        <a:t>Title</a:t>
                      </a:r>
                      <a:r>
                        <a:rPr lang="en-IN" sz="1800" u="none" cap="none" strike="noStrike"/>
                        <a:t>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4162400">
                <a:tc>
                  <a:txBody>
                    <a:bodyPr/>
                    <a:lstStyle/>
                    <a:p>
                      <a:pPr indent="0" lvl="0" marL="0" marR="0" rtl="0" algn="just">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Hand Gesture Recognition using a Three-dimensional 24 GHz Radar Array</a:t>
                      </a:r>
                      <a:endParaRPr sz="1800">
                        <a:latin typeface="Times New Roman"/>
                        <a:ea typeface="Times New Roman"/>
                        <a:cs typeface="Times New Roman"/>
                        <a:sym typeface="Times New Roman"/>
                      </a:endParaRPr>
                    </a:p>
                    <a:p>
                      <a:pPr indent="0" lvl="0" marL="0" marR="0" rtl="0" algn="l">
                        <a:spcBef>
                          <a:spcPts val="0"/>
                        </a:spcBef>
                        <a:spcAft>
                          <a:spcPts val="0"/>
                        </a:spcAft>
                        <a:buNone/>
                      </a:pPr>
                      <a:r>
                        <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IN" sz="1800">
                          <a:solidFill>
                            <a:schemeClr val="dk1"/>
                          </a:solidFill>
                          <a:latin typeface="Times New Roman"/>
                          <a:ea typeface="Times New Roman"/>
                          <a:cs typeface="Times New Roman"/>
                          <a:sym typeface="Times New Roman"/>
                        </a:rPr>
                        <a:t>IEEE/MTT-S International Microwave Symposium – IMS 2018</a:t>
                      </a:r>
                      <a:endParaRPr i="0" sz="18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Frequency Modulated Continuous Wave (FMCW) radar is able to detect the frequency shift between the transmitted and received electromagnetic wave according to Doppler Effect. </a:t>
                      </a:r>
                      <a:endParaRPr/>
                    </a:p>
                    <a:p>
                      <a:pPr indent="0" lvl="0" marL="0" marR="0" rtl="0" algn="l">
                        <a:spcBef>
                          <a:spcPts val="0"/>
                        </a:spcBef>
                        <a:spcAft>
                          <a:spcPts val="0"/>
                        </a:spcAft>
                        <a:buNone/>
                      </a:pPr>
                      <a:r>
                        <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The recognition system is implemented on a radar array consisting of three continuous wave radar operating at 24.125 GHz. A decision tree algorithm is constructed and evaluated as the classifier in the experiment. gesture motions are consequently recorded in the radar signal frequency spectra according to Doppler Effects. This system has a better performance in recognizing the in-plane motion than flexion and extensions and achieved a high recognition accuracy rate higher than 92%.</a:t>
                      </a:r>
                      <a:endParaRPr/>
                    </a:p>
                    <a:p>
                      <a:pPr indent="0" lvl="0" marL="0" marR="0" rtl="0" algn="l">
                        <a:spcBef>
                          <a:spcPts val="0"/>
                        </a:spcBef>
                        <a:spcAft>
                          <a:spcPts val="0"/>
                        </a:spcAft>
                        <a:buNone/>
                      </a:pPr>
                      <a:r>
                        <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138" name="Google Shape;138;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139" name="Google Shape;139;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txBox="1"/>
          <p:nvPr>
            <p:ph type="title"/>
          </p:nvPr>
        </p:nvSpPr>
        <p:spPr>
          <a:xfrm>
            <a:off x="488886" y="688063"/>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145" name="Google Shape;145;p6"/>
          <p:cNvGraphicFramePr/>
          <p:nvPr/>
        </p:nvGraphicFramePr>
        <p:xfrm>
          <a:off x="537172" y="1583451"/>
          <a:ext cx="3000000" cy="3000000"/>
        </p:xfrm>
        <a:graphic>
          <a:graphicData uri="http://schemas.openxmlformats.org/drawingml/2006/table">
            <a:tbl>
              <a:tblPr bandRow="1" firstRow="1">
                <a:noFill/>
                <a:tableStyleId>{947314B3-0A51-48F5-9F7B-DB9AB419A71E}</a:tableStyleId>
              </a:tblPr>
              <a:tblGrid>
                <a:gridCol w="1899875"/>
                <a:gridCol w="1656100"/>
                <a:gridCol w="2227725"/>
                <a:gridCol w="5333950"/>
              </a:tblGrid>
              <a:tr h="332050">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4150325">
                <a:tc>
                  <a:txBody>
                    <a:bodyPr/>
                    <a:lstStyle/>
                    <a:p>
                      <a:pPr indent="0" lvl="0" marL="0" marR="0" rtl="0" algn="l">
                        <a:spcBef>
                          <a:spcPts val="0"/>
                        </a:spcBef>
                        <a:spcAft>
                          <a:spcPts val="0"/>
                        </a:spcAft>
                        <a:buNone/>
                      </a:pPr>
                      <a:r>
                        <a:rPr i="0" lang="en-IN" sz="1800">
                          <a:latin typeface="Times New Roman"/>
                          <a:ea typeface="Times New Roman"/>
                          <a:cs typeface="Times New Roman"/>
                          <a:sym typeface="Times New Roman"/>
                        </a:rPr>
                        <a:t>Gesture recognition system based on ultrasonic FMCW and ConvLSTM model.</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IN" sz="1800" u="none">
                          <a:solidFill>
                            <a:schemeClr val="dk1"/>
                          </a:solidFill>
                          <a:latin typeface="Times New Roman"/>
                          <a:ea typeface="Times New Roman"/>
                          <a:cs typeface="Times New Roman"/>
                          <a:sym typeface="Times New Roman"/>
                        </a:rPr>
                        <a:t>Measurement</a:t>
                      </a:r>
                      <a:endParaRPr/>
                    </a:p>
                    <a:p>
                      <a:pPr indent="0" lvl="0" marL="0" marR="0" rtl="0" algn="l">
                        <a:spcBef>
                          <a:spcPts val="0"/>
                        </a:spcBef>
                        <a:spcAft>
                          <a:spcPts val="0"/>
                        </a:spcAft>
                        <a:buNone/>
                      </a:pPr>
                      <a:r>
                        <a:rPr b="0" i="0" lang="en-IN" sz="1800" u="none" strike="noStrike">
                          <a:solidFill>
                            <a:schemeClr val="dk1"/>
                          </a:solidFill>
                          <a:latin typeface="Times New Roman"/>
                          <a:ea typeface="Times New Roman"/>
                          <a:cs typeface="Times New Roman"/>
                          <a:sym typeface="Times New Roman"/>
                        </a:rPr>
                        <a:t>Volume 190</a:t>
                      </a:r>
                      <a:r>
                        <a:rPr b="0" i="0" lang="en-IN" sz="1800" u="none">
                          <a:solidFill>
                            <a:schemeClr val="dk1"/>
                          </a:solidFill>
                          <a:latin typeface="Times New Roman"/>
                          <a:ea typeface="Times New Roman"/>
                          <a:cs typeface="Times New Roman"/>
                          <a:sym typeface="Times New Roman"/>
                        </a:rPr>
                        <a:t>, 28 February 2022</a:t>
                      </a:r>
                      <a:endParaRPr/>
                    </a:p>
                  </a:txBody>
                  <a:tcPr marT="45725" marB="45725" marR="91450" marL="91450"/>
                </a:tc>
                <a:tc>
                  <a:txBody>
                    <a:bodyPr/>
                    <a:lstStyle/>
                    <a:p>
                      <a:pPr indent="0" lvl="0" marL="0" marR="0" rtl="0" algn="l">
                        <a:lnSpc>
                          <a:spcPct val="100000"/>
                        </a:lnSpc>
                        <a:spcBef>
                          <a:spcPts val="0"/>
                        </a:spcBef>
                        <a:spcAft>
                          <a:spcPts val="0"/>
                        </a:spcAft>
                        <a:buClr>
                          <a:srgbClr val="2E2E2E"/>
                        </a:buClr>
                        <a:buSzPts val="1800"/>
                        <a:buFont typeface="Times New Roman"/>
                        <a:buNone/>
                      </a:pPr>
                      <a:r>
                        <a:rPr lang="en-IN" sz="1800">
                          <a:solidFill>
                            <a:srgbClr val="2E2E2E"/>
                          </a:solidFill>
                          <a:latin typeface="Times New Roman"/>
                          <a:ea typeface="Times New Roman"/>
                          <a:cs typeface="Times New Roman"/>
                          <a:sym typeface="Times New Roman"/>
                        </a:rPr>
                        <a:t>U</a:t>
                      </a:r>
                      <a:r>
                        <a:rPr b="0" i="0" lang="en-IN" sz="1800">
                          <a:solidFill>
                            <a:srgbClr val="2E2E2E"/>
                          </a:solidFill>
                          <a:latin typeface="Times New Roman"/>
                          <a:ea typeface="Times New Roman"/>
                          <a:cs typeface="Times New Roman"/>
                          <a:sym typeface="Times New Roman"/>
                        </a:rPr>
                        <a:t>ltrasonic frequency modulated continuous wave (FMCW) and ConvLSTM model.</a:t>
                      </a:r>
                      <a:endParaRPr/>
                    </a:p>
                    <a:p>
                      <a:pPr indent="0" lvl="0" marL="0" marR="0" rtl="0" algn="l">
                        <a:spcBef>
                          <a:spcPts val="0"/>
                        </a:spcBef>
                        <a:spcAft>
                          <a:spcPts val="0"/>
                        </a:spcAft>
                        <a:buNone/>
                      </a:pPr>
                      <a:r>
                        <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just">
                        <a:spcBef>
                          <a:spcPts val="0"/>
                        </a:spcBef>
                        <a:spcAft>
                          <a:spcPts val="0"/>
                        </a:spcAft>
                        <a:buNone/>
                      </a:pPr>
                      <a:r>
                        <a:rPr b="0" i="0" lang="en-IN" sz="1800">
                          <a:latin typeface="Times New Roman"/>
                          <a:ea typeface="Times New Roman"/>
                          <a:cs typeface="Times New Roman"/>
                          <a:sym typeface="Times New Roman"/>
                        </a:rPr>
                        <a:t>One transmitter and three receivers spatially installed at different directions. An FMCW signal emitted by the transmitter would be detected by the receivers after reflecting from the hand. Then, the range-Doppler maps (RDMs) of the received signal were obtained by processing 2D fast Fourier transform. </a:t>
                      </a:r>
                      <a:r>
                        <a:rPr lang="en-IN" sz="1800">
                          <a:latin typeface="Times New Roman"/>
                          <a:ea typeface="Times New Roman"/>
                          <a:cs typeface="Times New Roman"/>
                          <a:sym typeface="Times New Roman"/>
                        </a:rPr>
                        <a:t>A</a:t>
                      </a:r>
                      <a:r>
                        <a:rPr b="0" i="0" lang="en-IN" sz="1800">
                          <a:latin typeface="Times New Roman"/>
                          <a:ea typeface="Times New Roman"/>
                          <a:cs typeface="Times New Roman"/>
                          <a:sym typeface="Times New Roman"/>
                        </a:rPr>
                        <a:t> fine resolution of 0.005 m in distance and 0.03 m/s in velocity for hand movement, and an accuracy of 85.7% with a small size of 50 samples training for finger-movement gestures are achieved.</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146" name="Google Shape;146;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147" name="Google Shape;147;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type="title"/>
          </p:nvPr>
        </p:nvSpPr>
        <p:spPr>
          <a:xfrm>
            <a:off x="606583" y="516048"/>
            <a:ext cx="10058400" cy="85917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153" name="Google Shape;153;p7"/>
          <p:cNvGraphicFramePr/>
          <p:nvPr/>
        </p:nvGraphicFramePr>
        <p:xfrm>
          <a:off x="596020" y="1480150"/>
          <a:ext cx="3000000" cy="3000000"/>
        </p:xfrm>
        <a:graphic>
          <a:graphicData uri="http://schemas.openxmlformats.org/drawingml/2006/table">
            <a:tbl>
              <a:tblPr bandRow="1" firstRow="1">
                <a:noFill/>
                <a:tableStyleId>{947314B3-0A51-48F5-9F7B-DB9AB419A71E}</a:tableStyleId>
              </a:tblPr>
              <a:tblGrid>
                <a:gridCol w="2655675"/>
                <a:gridCol w="2158325"/>
                <a:gridCol w="2177100"/>
                <a:gridCol w="4008850"/>
              </a:tblGrid>
              <a:tr h="326625">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4246175">
                <a:tc>
                  <a:txBody>
                    <a:bodyPr/>
                    <a:lstStyle/>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Sign Language Gesture Recognition using Doppler Radar and Deep Learning </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b="0" i="0" lang="en-IN" sz="1800">
                          <a:solidFill>
                            <a:schemeClr val="dk1"/>
                          </a:solidFill>
                          <a:latin typeface="Times New Roman"/>
                          <a:ea typeface="Times New Roman"/>
                          <a:cs typeface="Times New Roman"/>
                          <a:sym typeface="Times New Roman"/>
                        </a:rPr>
                        <a:t>IEEE Globecom Workshops 2019</a:t>
                      </a:r>
                      <a:endParaRPr/>
                    </a:p>
                    <a:p>
                      <a:pPr indent="0" lvl="0" marL="0" marR="0" rtl="0" algn="l">
                        <a:spcBef>
                          <a:spcPts val="0"/>
                        </a:spcBef>
                        <a:spcAft>
                          <a:spcPts val="0"/>
                        </a:spcAft>
                        <a:buNone/>
                      </a:pPr>
                      <a:r>
                        <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DCNN and VGG-16 algorithm</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Times New Roman"/>
                        <a:buNone/>
                      </a:pPr>
                      <a:r>
                        <a:rPr lang="en-IN" sz="1800">
                          <a:latin typeface="Times New Roman"/>
                          <a:ea typeface="Times New Roman"/>
                          <a:cs typeface="Times New Roman"/>
                          <a:sym typeface="Times New Roman"/>
                        </a:rPr>
                        <a:t>ASL hand gesture motions are captured as micro-Doppler signals using a microwave X-band Doppler radar transceiver these hand gestures are analyzed using MATLAB. DCNN algorithm is used to train those ASL gestures depicted by the spectrograms. The average validation accuracy of DCNN and VGG-16 algorithms were 87.5% and 95%, respectively.</a:t>
                      </a:r>
                      <a:endParaRPr sz="1800">
                        <a:solidFill>
                          <a:srgbClr val="215D4B"/>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154" name="Google Shape;154;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155" name="Google Shape;155;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type="title"/>
          </p:nvPr>
        </p:nvSpPr>
        <p:spPr>
          <a:xfrm>
            <a:off x="606583" y="516048"/>
            <a:ext cx="10058400" cy="85917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161" name="Google Shape;161;p8"/>
          <p:cNvGraphicFramePr/>
          <p:nvPr/>
        </p:nvGraphicFramePr>
        <p:xfrm>
          <a:off x="596020" y="1480150"/>
          <a:ext cx="3000000" cy="3000000"/>
        </p:xfrm>
        <a:graphic>
          <a:graphicData uri="http://schemas.openxmlformats.org/drawingml/2006/table">
            <a:tbl>
              <a:tblPr bandRow="1" firstRow="1">
                <a:noFill/>
                <a:tableStyleId>{947314B3-0A51-48F5-9F7B-DB9AB419A71E}</a:tableStyleId>
              </a:tblPr>
              <a:tblGrid>
                <a:gridCol w="2655675"/>
                <a:gridCol w="2158325"/>
                <a:gridCol w="2177100"/>
                <a:gridCol w="4008850"/>
              </a:tblGrid>
              <a:tr h="326625">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4246175">
                <a:tc>
                  <a:txBody>
                    <a:bodyPr/>
                    <a:lstStyle/>
                    <a:p>
                      <a:pPr indent="0" lvl="0" marL="0" marR="0" rtl="0" algn="l">
                        <a:spcBef>
                          <a:spcPts val="0"/>
                        </a:spcBef>
                        <a:spcAft>
                          <a:spcPts val="0"/>
                        </a:spcAft>
                        <a:buNone/>
                      </a:pPr>
                      <a:r>
                        <a:rPr b="0" i="0" lang="en-IN" sz="1800">
                          <a:solidFill>
                            <a:schemeClr val="dk1"/>
                          </a:solidFill>
                          <a:latin typeface="Times New Roman"/>
                          <a:ea typeface="Times New Roman"/>
                          <a:cs typeface="Times New Roman"/>
                          <a:sym typeface="Times New Roman"/>
                        </a:rPr>
                        <a:t>Gesture Recognition with a Low Power FMCW Radar and a Deep Convolutional </a:t>
                      </a:r>
                      <a:br>
                        <a:rPr b="0" i="0" lang="en-IN" sz="1800">
                          <a:solidFill>
                            <a:schemeClr val="dk1"/>
                          </a:solidFill>
                          <a:latin typeface="Times New Roman"/>
                          <a:ea typeface="Times New Roman"/>
                          <a:cs typeface="Times New Roman"/>
                          <a:sym typeface="Times New Roman"/>
                        </a:rPr>
                      </a:br>
                      <a:r>
                        <a:rPr b="0" i="0" lang="en-IN" sz="1800">
                          <a:solidFill>
                            <a:schemeClr val="dk1"/>
                          </a:solidFill>
                          <a:latin typeface="Times New Roman"/>
                          <a:ea typeface="Times New Roman"/>
                          <a:cs typeface="Times New Roman"/>
                          <a:sym typeface="Times New Roman"/>
                        </a:rPr>
                        <a:t>Neural Network</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Times New Roman"/>
                        <a:buNone/>
                      </a:pPr>
                      <a:r>
                        <a:rPr b="0" i="0" lang="en-IN" sz="1800">
                          <a:solidFill>
                            <a:schemeClr val="dk1"/>
                          </a:solidFill>
                          <a:latin typeface="Times New Roman"/>
                          <a:ea typeface="Times New Roman"/>
                          <a:cs typeface="Times New Roman"/>
                          <a:sym typeface="Times New Roman"/>
                        </a:rPr>
                        <a:t>European Radar Conference (EURAD), October 2017</a:t>
                      </a:r>
                      <a:endParaRPr/>
                    </a:p>
                    <a:p>
                      <a:pPr indent="0" lvl="0" marL="0" marR="0" rtl="0" algn="l">
                        <a:lnSpc>
                          <a:spcPct val="100000"/>
                        </a:lnSpc>
                        <a:spcBef>
                          <a:spcPts val="0"/>
                        </a:spcBef>
                        <a:spcAft>
                          <a:spcPts val="0"/>
                        </a:spcAft>
                        <a:buClr>
                          <a:schemeClr val="dk1"/>
                        </a:buClr>
                        <a:buSzPts val="1800"/>
                        <a:buFont typeface="Calibri"/>
                        <a:buNone/>
                      </a:pPr>
                      <a:r>
                        <a:t/>
                      </a:r>
                      <a:endParaRPr b="0" i="0"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IN" sz="1800">
                          <a:solidFill>
                            <a:schemeClr val="dk1"/>
                          </a:solidFill>
                          <a:latin typeface="Times New Roman"/>
                          <a:ea typeface="Times New Roman"/>
                          <a:cs typeface="Times New Roman"/>
                          <a:sym typeface="Times New Roman"/>
                        </a:rPr>
                        <a:t>FMCW radar and a deep convolutional </a:t>
                      </a:r>
                      <a:br>
                        <a:rPr b="0" i="0" lang="en-IN" sz="1800">
                          <a:solidFill>
                            <a:schemeClr val="dk1"/>
                          </a:solidFill>
                          <a:latin typeface="Times New Roman"/>
                          <a:ea typeface="Times New Roman"/>
                          <a:cs typeface="Times New Roman"/>
                          <a:sym typeface="Times New Roman"/>
                        </a:rPr>
                      </a:br>
                      <a:r>
                        <a:rPr b="0" i="0" lang="en-IN" sz="1800">
                          <a:solidFill>
                            <a:schemeClr val="dk1"/>
                          </a:solidFill>
                          <a:latin typeface="Times New Roman"/>
                          <a:ea typeface="Times New Roman"/>
                          <a:cs typeface="Times New Roman"/>
                          <a:sym typeface="Times New Roman"/>
                        </a:rPr>
                        <a:t>neural network (DCNN)</a:t>
                      </a:r>
                      <a:endParaRPr/>
                    </a:p>
                  </a:txBody>
                  <a:tcPr marT="45725" marB="45725" marR="91450" marL="91450"/>
                </a:tc>
                <a:tc>
                  <a:txBody>
                    <a:bodyPr/>
                    <a:lstStyle/>
                    <a:p>
                      <a:pPr indent="0" lvl="0" marL="0" marR="0" rtl="0" algn="just">
                        <a:spcBef>
                          <a:spcPts val="0"/>
                        </a:spcBef>
                        <a:spcAft>
                          <a:spcPts val="0"/>
                        </a:spcAft>
                        <a:buNone/>
                      </a:pPr>
                      <a:r>
                        <a:rPr lang="en-IN" sz="1800">
                          <a:latin typeface="Times New Roman"/>
                          <a:ea typeface="Times New Roman"/>
                          <a:cs typeface="Times New Roman"/>
                          <a:sym typeface="Times New Roman"/>
                        </a:rPr>
                        <a:t>The FMCW radar operates in the 24 GHz ISM frequency band and has an effective isotropic radiated power level of 0 dBm, the FMCW radar has only one receive channel. The recognition of gestures is performed with a deep convolutional neural network that is trained and tested with micro-Doppler spectrograms. After training and validation, both methods provided 99 % classification accuracy on the test set.</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162" name="Google Shape;162;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163" name="Google Shape;163;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9"/>
          <p:cNvSpPr txBox="1"/>
          <p:nvPr>
            <p:ph type="title"/>
          </p:nvPr>
        </p:nvSpPr>
        <p:spPr>
          <a:xfrm>
            <a:off x="606583" y="516048"/>
            <a:ext cx="10058400" cy="85917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IN">
                <a:latin typeface="Times New Roman"/>
                <a:ea typeface="Times New Roman"/>
                <a:cs typeface="Times New Roman"/>
                <a:sym typeface="Times New Roman"/>
              </a:rPr>
              <a:t>Literature Survey</a:t>
            </a:r>
            <a:endParaRPr/>
          </a:p>
        </p:txBody>
      </p:sp>
      <p:graphicFrame>
        <p:nvGraphicFramePr>
          <p:cNvPr id="169" name="Google Shape;169;p9"/>
          <p:cNvGraphicFramePr/>
          <p:nvPr/>
        </p:nvGraphicFramePr>
        <p:xfrm>
          <a:off x="596020" y="1480150"/>
          <a:ext cx="3000000" cy="3000000"/>
        </p:xfrm>
        <a:graphic>
          <a:graphicData uri="http://schemas.openxmlformats.org/drawingml/2006/table">
            <a:tbl>
              <a:tblPr bandRow="1" firstRow="1">
                <a:noFill/>
                <a:tableStyleId>{947314B3-0A51-48F5-9F7B-DB9AB419A71E}</a:tableStyleId>
              </a:tblPr>
              <a:tblGrid>
                <a:gridCol w="2655675"/>
                <a:gridCol w="2158325"/>
                <a:gridCol w="2177100"/>
                <a:gridCol w="4008850"/>
              </a:tblGrid>
              <a:tr h="326625">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Title </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Journal/Year</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Approach</a:t>
                      </a:r>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Description</a:t>
                      </a:r>
                      <a:endParaRPr/>
                    </a:p>
                  </a:txBody>
                  <a:tcPr marT="45725" marB="45725" marR="91450" marL="91450"/>
                </a:tc>
              </a:tr>
              <a:tr h="4246175">
                <a:tc>
                  <a:txBody>
                    <a:bodyPr/>
                    <a:lstStyle/>
                    <a:p>
                      <a:pPr indent="0" lvl="0" marL="0" marR="0" rtl="0" algn="l">
                        <a:spcBef>
                          <a:spcPts val="0"/>
                        </a:spcBef>
                        <a:spcAft>
                          <a:spcPts val="0"/>
                        </a:spcAft>
                        <a:buNone/>
                      </a:pPr>
                      <a:r>
                        <a:rPr b="0" i="0" lang="en-IN" sz="1800">
                          <a:solidFill>
                            <a:schemeClr val="dk1"/>
                          </a:solidFill>
                          <a:latin typeface="Times New Roman"/>
                          <a:ea typeface="Times New Roman"/>
                          <a:cs typeface="Times New Roman"/>
                          <a:sym typeface="Times New Roman"/>
                        </a:rPr>
                        <a:t>Efficient Convolutional Neural Network for FMCW Radar Based Hand Gesture Recognition</a:t>
                      </a:r>
                      <a:endParaRPr sz="1800">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b="0" i="0" lang="en-IN" sz="1800">
                          <a:solidFill>
                            <a:schemeClr val="dk1"/>
                          </a:solidFill>
                          <a:latin typeface="Times New Roman"/>
                          <a:ea typeface="Times New Roman"/>
                          <a:cs typeface="Times New Roman"/>
                          <a:sym typeface="Times New Roman"/>
                        </a:rPr>
                        <a:t>Association for Computing Machinery</a:t>
                      </a:r>
                      <a:endParaRPr/>
                    </a:p>
                    <a:p>
                      <a:pPr indent="0" lvl="0" marL="0" marR="0" rtl="0" algn="l">
                        <a:spcBef>
                          <a:spcPts val="0"/>
                        </a:spcBef>
                        <a:spcAft>
                          <a:spcPts val="0"/>
                        </a:spcAft>
                        <a:buNone/>
                      </a:pPr>
                      <a:r>
                        <a:rPr b="0" i="0" lang="en-IN" sz="1800">
                          <a:solidFill>
                            <a:schemeClr val="dk1"/>
                          </a:solidFill>
                          <a:latin typeface="Times New Roman"/>
                          <a:ea typeface="Times New Roman"/>
                          <a:cs typeface="Times New Roman"/>
                          <a:sym typeface="Times New Roman"/>
                        </a:rPr>
                        <a:t>New York NY United States, </a:t>
                      </a:r>
                      <a:r>
                        <a:rPr lang="en-IN" sz="1800">
                          <a:latin typeface="Times New Roman"/>
                          <a:ea typeface="Times New Roman"/>
                          <a:cs typeface="Times New Roman"/>
                          <a:sym typeface="Times New Roman"/>
                        </a:rPr>
                        <a:t>2019</a:t>
                      </a:r>
                      <a:endParaRPr b="0" i="0"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1800">
                          <a:latin typeface="Times New Roman"/>
                          <a:ea typeface="Times New Roman"/>
                          <a:cs typeface="Times New Roman"/>
                          <a:sym typeface="Times New Roman"/>
                        </a:rPr>
                        <a:t>FMCW radar, signal processing, Convolutional Neural Network (CNN)</a:t>
                      </a:r>
                      <a:endParaRPr/>
                    </a:p>
                  </a:txBody>
                  <a:tcPr marT="45725" marB="45725" marR="91450" marL="91450"/>
                </a:tc>
                <a:tc>
                  <a:txBody>
                    <a:bodyPr/>
                    <a:lstStyle/>
                    <a:p>
                      <a:pPr indent="0" lvl="0" marL="0" marR="0" rtl="0" algn="just">
                        <a:spcBef>
                          <a:spcPts val="0"/>
                        </a:spcBef>
                        <a:spcAft>
                          <a:spcPts val="0"/>
                        </a:spcAft>
                        <a:buNone/>
                      </a:pPr>
                      <a:r>
                        <a:rPr lang="en-IN" sz="1800">
                          <a:latin typeface="Times New Roman"/>
                          <a:ea typeface="Times New Roman"/>
                          <a:cs typeface="Times New Roman"/>
                          <a:sym typeface="Times New Roman"/>
                        </a:rPr>
                        <a:t>The sequences of the object’s range, speed, and azimuth information were merged into a single input, then feed to a convolution neural network to learn spatial and temporal patterns. VGG-10 converged at the 10th epoch with a validation accuracy of 92%. . ResNet20 outperforms VGG-10 achieving 98% validation accuracy. </a:t>
                      </a:r>
                      <a:r>
                        <a:rPr lang="en-IN" sz="1800"/>
                        <a:t>CNN+LSTM has the lowest accuracy on LEFT/RIGHT, due to lack of Angle-Of-Arrival information, the model achieves 98% average accuracy on the test set. </a:t>
                      </a:r>
                      <a:endParaRPr sz="1800">
                        <a:latin typeface="Times New Roman"/>
                        <a:ea typeface="Times New Roman"/>
                        <a:cs typeface="Times New Roman"/>
                        <a:sym typeface="Times New Roman"/>
                      </a:endParaRPr>
                    </a:p>
                  </a:txBody>
                  <a:tcPr marT="45725" marB="45725" marR="91450" marL="91450"/>
                </a:tc>
              </a:tr>
            </a:tbl>
          </a:graphicData>
        </a:graphic>
      </p:graphicFrame>
      <p:sp>
        <p:nvSpPr>
          <p:cNvPr id="170" name="Google Shape;170;p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13-01-2023</a:t>
            </a:r>
            <a:endParaRPr/>
          </a:p>
        </p:txBody>
      </p:sp>
      <p:sp>
        <p:nvSpPr>
          <p:cNvPr id="171" name="Google Shape;171;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ct">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2022-02-25T15:58:57Z</dcterms:created>
  <dc:creator>Deepika Ramesh</dc:creator>
</cp:coreProperties>
</file>